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4" r:id="rId2"/>
    <p:sldId id="286" r:id="rId3"/>
    <p:sldId id="285" r:id="rId4"/>
    <p:sldId id="287" r:id="rId5"/>
    <p:sldId id="262" r:id="rId6"/>
    <p:sldId id="263" r:id="rId7"/>
    <p:sldId id="264" r:id="rId8"/>
    <p:sldId id="288" r:id="rId9"/>
    <p:sldId id="289" r:id="rId10"/>
    <p:sldId id="265" r:id="rId11"/>
    <p:sldId id="290" r:id="rId12"/>
    <p:sldId id="291" r:id="rId13"/>
    <p:sldId id="267" r:id="rId14"/>
    <p:sldId id="292" r:id="rId15"/>
    <p:sldId id="294" r:id="rId16"/>
    <p:sldId id="293" r:id="rId17"/>
    <p:sldId id="297" r:id="rId18"/>
    <p:sldId id="298" r:id="rId19"/>
    <p:sldId id="299" r:id="rId20"/>
    <p:sldId id="300" r:id="rId21"/>
    <p:sldId id="301" r:id="rId22"/>
    <p:sldId id="303" r:id="rId23"/>
    <p:sldId id="30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15-May-19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p14="http://schemas.microsoft.com/office/powerpoint/2010/main" xmlns=""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p14="http://schemas.microsoft.com/office/powerpoint/2010/main" xmlns=""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22991658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2535188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22991658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1547112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92831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23607418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1987"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26987064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6083"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1446833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34420123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1515995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4035"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1660840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2485491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6083"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3592449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1824095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4293032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7107"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556740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392928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pt-PT" smtClean="0"/>
          </a:p>
        </p:txBody>
      </p:sp>
    </p:spTree>
    <p:extLst>
      <p:ext uri="{BB962C8B-B14F-4D97-AF65-F5344CB8AC3E}">
        <p14:creationId xmlns:p14="http://schemas.microsoft.com/office/powerpoint/2010/main" xmlns="" val="33256643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tiff"/><Relationship Id="rId1" Type="http://schemas.openxmlformats.org/officeDocument/2006/relationships/slideMaster" Target="../slideMasters/slideMaster1.xml"/><Relationship Id="rId4" Type="http://schemas.openxmlformats.org/officeDocument/2006/relationships/image" Target="../media/image3.tif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7086600" y="6324600"/>
            <a:ext cx="1143000" cy="275673"/>
          </a:xfrm>
          <a:prstGeom prst="rect">
            <a:avLst/>
          </a:prstGeom>
        </p:spPr>
        <p:txBody>
          <a:bodyPr/>
          <a:lstStyle>
            <a:lvl1pPr algn="r">
              <a:defRPr sz="1000" b="1">
                <a:solidFill>
                  <a:schemeClr val="accent5">
                    <a:lumMod val="50000"/>
                  </a:schemeClr>
                </a:solidFill>
              </a:defRPr>
            </a:lvl1pPr>
          </a:lstStyle>
          <a:p>
            <a:fld id="{1D8BD707-D9CF-40AE-B4C6-C98DA3205C09}" type="datetimeFigureOut">
              <a:rPr lang="en-US" smtClean="0"/>
              <a:pPr/>
              <a:t>15-May-19</a:t>
            </a:fld>
            <a:endParaRPr lang="en-US" dirty="0"/>
          </a:p>
        </p:txBody>
      </p:sp>
      <p:sp>
        <p:nvSpPr>
          <p:cNvPr id="6" name="Slide Number Placeholder 5"/>
          <p:cNvSpPr>
            <a:spLocks noGrp="1"/>
          </p:cNvSpPr>
          <p:nvPr>
            <p:ph type="sldNum" sz="quarter" idx="12"/>
          </p:nvPr>
        </p:nvSpPr>
        <p:spPr>
          <a:xfrm>
            <a:off x="8451574" y="6324600"/>
            <a:ext cx="685800" cy="199473"/>
          </a:xfrm>
          <a:prstGeom prst="rect">
            <a:avLst/>
          </a:prstGeom>
        </p:spPr>
        <p:txBody>
          <a:bodyPr/>
          <a:lstStyle>
            <a:lvl1pPr algn="r">
              <a:defRPr sz="1000" b="1">
                <a:solidFill>
                  <a:schemeClr val="accent5">
                    <a:lumMod val="50000"/>
                  </a:schemeClr>
                </a:solidFill>
              </a:defRPr>
            </a:lvl1pPr>
          </a:lstStyle>
          <a:p>
            <a:fld id="{B6F15528-21DE-4FAA-801E-634DDDAF4B2B}" type="slidenum">
              <a:rPr lang="en-US" smtClean="0"/>
              <a:pPr/>
              <a:t>‹#›</a:t>
            </a:fld>
            <a:endParaRPr lang="en-US" dirty="0"/>
          </a:p>
        </p:txBody>
      </p:sp>
      <p:pic>
        <p:nvPicPr>
          <p:cNvPr id="7" name="Content Placeholder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533401" y="104570"/>
            <a:ext cx="1743324" cy="42394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15-May-19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15-May-19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extBox 7"/>
          <p:cNvSpPr txBox="1">
            <a:spLocks noChangeArrowheads="1"/>
          </p:cNvSpPr>
          <p:nvPr userDrawn="1"/>
        </p:nvSpPr>
        <p:spPr bwMode="auto">
          <a:xfrm>
            <a:off x="14288" y="44450"/>
            <a:ext cx="9094787" cy="254000"/>
          </a:xfrm>
          <a:prstGeom prst="rect">
            <a:avLst/>
          </a:prstGeom>
          <a:noFill/>
          <a:ln>
            <a:noFill/>
          </a:ln>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lnSpc>
                <a:spcPct val="150000"/>
              </a:lnSpc>
              <a:defRPr/>
            </a:pPr>
            <a:r>
              <a:rPr lang="en-US" altLang="pt-PT" sz="800" b="1" dirty="0" smtClean="0">
                <a:solidFill>
                  <a:schemeClr val="bg1"/>
                </a:solidFill>
              </a:rPr>
              <a:t>DROUGHT ANALYSIS IN SLOVAKIA: REGIONALIZATION, FREQUENCY ANALYSIS AND PRECIPITATION THRESHOLDS</a:t>
            </a:r>
          </a:p>
        </p:txBody>
      </p:sp>
      <p:sp>
        <p:nvSpPr>
          <p:cNvPr id="7" name="Slide Number Placeholder 1"/>
          <p:cNvSpPr>
            <a:spLocks noGrp="1"/>
          </p:cNvSpPr>
          <p:nvPr>
            <p:ph type="sldNum" sz="quarter" idx="10"/>
          </p:nvPr>
        </p:nvSpPr>
        <p:spPr>
          <a:xfrm>
            <a:off x="8675688" y="6248400"/>
            <a:ext cx="504825" cy="365125"/>
          </a:xfrm>
          <a:prstGeom prst="rect">
            <a:avLst/>
          </a:prstGeom>
        </p:spPr>
        <p:txBody>
          <a:bodyPr/>
          <a:lstStyle>
            <a:lvl1pPr>
              <a:defRPr sz="900" b="1">
                <a:solidFill>
                  <a:schemeClr val="tx2"/>
                </a:solidFill>
                <a:latin typeface="Arial" panose="020B0604020202020204" pitchFamily="34" charset="0"/>
                <a:cs typeface="Arial" panose="020B0604020202020204" pitchFamily="34" charset="0"/>
              </a:defRPr>
            </a:lvl1pPr>
          </a:lstStyle>
          <a:p>
            <a:pPr>
              <a:defRPr/>
            </a:pPr>
            <a:fld id="{E86C3123-658E-41D6-892B-96394E8FCAD7}" type="slidenum">
              <a:rPr lang="pt-PT"/>
              <a:pPr>
                <a:defRPr/>
              </a:pPr>
              <a:t>‹#›</a:t>
            </a:fld>
            <a:endParaRPr lang="pt-PT" dirty="0"/>
          </a:p>
        </p:txBody>
      </p:sp>
    </p:spTree>
    <p:extLst>
      <p:ext uri="{BB962C8B-B14F-4D97-AF65-F5344CB8AC3E}">
        <p14:creationId xmlns:p14="http://schemas.microsoft.com/office/powerpoint/2010/main" xmlns="" val="805673816"/>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15-May-19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15-May-19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15-May-19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15-May-19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15-May-19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15-May-19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15-May-19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15-May-19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tif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tif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tif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Content Placeholder 3"/>
          <p:cNvPicPr>
            <a:picLocks noChangeAspect="1"/>
          </p:cNvPicPr>
          <p:nvPr userDrawn="1"/>
        </p:nvPicPr>
        <p:blipFill>
          <a:blip r:embed="rId14" cstate="print">
            <a:extLst>
              <a:ext uri="{28A0092B-C50C-407E-A947-70E740481C1C}">
                <a14:useLocalDpi xmlns:a14="http://schemas.microsoft.com/office/drawing/2010/main" xmlns="" val="0"/>
              </a:ext>
            </a:extLst>
          </a:blip>
          <a:stretch>
            <a:fillRect/>
          </a:stretch>
        </p:blipFill>
        <p:spPr>
          <a:xfrm>
            <a:off x="533401" y="104570"/>
            <a:ext cx="1743324" cy="423940"/>
          </a:xfrm>
          <a:prstGeom prst="rect">
            <a:avLst/>
          </a:prstGeom>
        </p:spPr>
      </p:pic>
      <p:pic>
        <p:nvPicPr>
          <p:cNvPr id="8" name="Picture 7"/>
          <p:cNvPicPr>
            <a:picLocks noChangeAspect="1"/>
          </p:cNvPicPr>
          <p:nvPr userDrawn="1"/>
        </p:nvPicPr>
        <p:blipFill>
          <a:blip r:embed="rId15" cstate="print">
            <a:extLst>
              <a:ext uri="{28A0092B-C50C-407E-A947-70E740481C1C}">
                <a14:useLocalDpi xmlns:a14="http://schemas.microsoft.com/office/drawing/2010/main" xmlns="" val="0"/>
              </a:ext>
            </a:extLst>
          </a:blip>
          <a:stretch>
            <a:fillRect/>
          </a:stretch>
        </p:blipFill>
        <p:spPr>
          <a:xfrm>
            <a:off x="7237053" y="103258"/>
            <a:ext cx="1675148" cy="425252"/>
          </a:xfrm>
          <a:prstGeom prst="rect">
            <a:avLst/>
          </a:prstGeom>
        </p:spPr>
      </p:pic>
      <p:pic>
        <p:nvPicPr>
          <p:cNvPr id="9" name="Picture 8"/>
          <p:cNvPicPr>
            <a:picLocks noChangeAspect="1"/>
          </p:cNvPicPr>
          <p:nvPr userDrawn="1"/>
        </p:nvPicPr>
        <p:blipFill>
          <a:blip r:embed="rId16" cstate="print">
            <a:extLst>
              <a:ext uri="{28A0092B-C50C-407E-A947-70E740481C1C}">
                <a14:useLocalDpi xmlns:a14="http://schemas.microsoft.com/office/drawing/2010/main" xmlns="" val="0"/>
              </a:ext>
            </a:extLst>
          </a:blip>
          <a:stretch>
            <a:fillRect/>
          </a:stretch>
        </p:blipFill>
        <p:spPr>
          <a:xfrm rot="21151370">
            <a:off x="15475" y="229266"/>
            <a:ext cx="3555698" cy="491177"/>
          </a:xfrm>
          <a:prstGeom prst="rect">
            <a:avLst/>
          </a:prstGeom>
        </p:spPr>
      </p:pic>
      <p:sp>
        <p:nvSpPr>
          <p:cNvPr id="10" name="Flowchart: Process 9"/>
          <p:cNvSpPr/>
          <p:nvPr userDrawn="1"/>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2" name="Rectangle 11"/>
          <p:cNvSpPr/>
          <p:nvPr userDrawn="1"/>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3" name="Date Placeholder 3"/>
          <p:cNvSpPr>
            <a:spLocks noGrp="1"/>
          </p:cNvSpPr>
          <p:nvPr>
            <p:ph type="dt" sz="half" idx="2"/>
          </p:nvPr>
        </p:nvSpPr>
        <p:spPr>
          <a:xfrm>
            <a:off x="7086600" y="6324600"/>
            <a:ext cx="1143000" cy="275673"/>
          </a:xfrm>
          <a:prstGeom prst="rect">
            <a:avLst/>
          </a:prstGeom>
        </p:spPr>
        <p:txBody>
          <a:bodyPr/>
          <a:lstStyle>
            <a:lvl1pPr algn="r">
              <a:defRPr sz="1000" b="1">
                <a:solidFill>
                  <a:schemeClr val="accent5">
                    <a:lumMod val="50000"/>
                  </a:schemeClr>
                </a:solidFill>
              </a:defRPr>
            </a:lvl1pPr>
          </a:lstStyle>
          <a:p>
            <a:fld id="{1D8BD707-D9CF-40AE-B4C6-C98DA3205C09}" type="datetimeFigureOut">
              <a:rPr lang="en-US" smtClean="0"/>
              <a:pPr/>
              <a:t>15-May-19</a:t>
            </a:fld>
            <a:endParaRPr lang="en-US" dirty="0"/>
          </a:p>
        </p:txBody>
      </p:sp>
      <p:sp>
        <p:nvSpPr>
          <p:cNvPr id="14" name="Slide Number Placeholder 5"/>
          <p:cNvSpPr>
            <a:spLocks noGrp="1"/>
          </p:cNvSpPr>
          <p:nvPr>
            <p:ph type="sldNum" sz="quarter" idx="4"/>
          </p:nvPr>
        </p:nvSpPr>
        <p:spPr>
          <a:xfrm>
            <a:off x="8451574" y="6324600"/>
            <a:ext cx="685800" cy="199473"/>
          </a:xfrm>
          <a:prstGeom prst="rect">
            <a:avLst/>
          </a:prstGeom>
        </p:spPr>
        <p:txBody>
          <a:bodyPr/>
          <a:lstStyle>
            <a:lvl1pPr algn="r">
              <a:defRPr sz="1000" b="1">
                <a:solidFill>
                  <a:schemeClr val="accent5">
                    <a:lumMod val="50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8.xml"/><Relationship Id="rId1" Type="http://schemas.openxmlformats.org/officeDocument/2006/relationships/slideLayout" Target="../slideLayouts/slideLayout12.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_rels/slide2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9.xml"/><Relationship Id="rId1" Type="http://schemas.openxmlformats.org/officeDocument/2006/relationships/slideLayout" Target="../slideLayouts/slideLayout1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4294967295"/>
          </p:nvPr>
        </p:nvSpPr>
        <p:spPr>
          <a:xfrm>
            <a:off x="211836" y="1600200"/>
            <a:ext cx="8551164" cy="1143000"/>
          </a:xfrm>
          <a:prstGeom prst="rect">
            <a:avLst/>
          </a:prstGeom>
        </p:spPr>
        <p:txBody>
          <a:bodyPr/>
          <a:lstStyle/>
          <a:p>
            <a:pPr marL="0" indent="0" algn="ctr">
              <a:buNone/>
            </a:pPr>
            <a:r>
              <a:rPr lang="en-US" sz="3600" b="1" u="sng"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Quality Assurance Committee </a:t>
            </a:r>
            <a:r>
              <a:rPr lang="en-US" sz="3600" b="1" u="sng"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meeting</a:t>
            </a:r>
          </a:p>
          <a:p>
            <a:pPr marL="0" indent="0" algn="ctr">
              <a:buNone/>
            </a:pPr>
            <a:r>
              <a:rPr lang="en-US"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WP5.1</a:t>
            </a:r>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a:t>
            </a:r>
            <a:r>
              <a:rPr lang="en-US"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Quality </a:t>
            </a:r>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and assurance plan (</a:t>
            </a:r>
            <a:r>
              <a:rPr lang="en-US"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QAP</a:t>
            </a:r>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PT" sz="1800" dirty="0" smtClean="0">
                <a:solidFill>
                  <a:schemeClr val="accent1">
                    <a:lumMod val="75000"/>
                  </a:schemeClr>
                </a:solidFill>
                <a:latin typeface="Calibri Light" pitchFamily="34" charset="0"/>
                <a:cs typeface="Calibri Light" pitchFamily="34" charset="0"/>
              </a:rPr>
              <a:t>Maria Manuela Portela</a:t>
            </a:r>
            <a:endParaRPr lang="sr-Latn-BA" sz="1800" dirty="0" smtClean="0">
              <a:solidFill>
                <a:schemeClr val="accent1">
                  <a:lumMod val="75000"/>
                </a:schemeClr>
              </a:solidFill>
              <a:latin typeface="Calibri Light" pitchFamily="34" charset="0"/>
              <a:cs typeface="Calibri Light" pitchFamily="34" charset="0"/>
            </a:endParaRPr>
          </a:p>
          <a:p>
            <a:r>
              <a:rPr lang="pt-PT" sz="1800" dirty="0" smtClean="0">
                <a:solidFill>
                  <a:schemeClr val="accent1">
                    <a:lumMod val="75000"/>
                  </a:schemeClr>
                </a:solidFill>
                <a:latin typeface="Calibri Light" pitchFamily="34" charset="0"/>
                <a:cs typeface="Calibri Light" pitchFamily="34" charset="0"/>
              </a:rPr>
              <a:t>Universidade de </a:t>
            </a:r>
            <a:r>
              <a:rPr lang="pt-PT" sz="1800" dirty="0" err="1" smtClean="0">
                <a:solidFill>
                  <a:schemeClr val="accent1">
                    <a:lumMod val="75000"/>
                  </a:schemeClr>
                </a:solidFill>
                <a:latin typeface="Calibri Light" pitchFamily="34" charset="0"/>
                <a:cs typeface="Calibri Light" pitchFamily="34" charset="0"/>
              </a:rPr>
              <a:t>Lisbon</a:t>
            </a:r>
            <a:r>
              <a:rPr lang="pt-PT" sz="1800" dirty="0" smtClean="0">
                <a:solidFill>
                  <a:schemeClr val="accent1">
                    <a:lumMod val="75000"/>
                  </a:schemeClr>
                </a:solidFill>
                <a:latin typeface="Calibri Light" pitchFamily="34" charset="0"/>
                <a:cs typeface="Calibri Light" pitchFamily="34" charset="0"/>
              </a:rPr>
              <a:t> / Instituto Superior Técnico (UL/IST)</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a:solidFill>
                  <a:schemeClr val="accent1">
                    <a:lumMod val="75000"/>
                  </a:schemeClr>
                </a:solidFill>
                <a:latin typeface="Calibri Light" pitchFamily="34" charset="0"/>
                <a:cs typeface="Calibri Light" pitchFamily="34" charset="0"/>
              </a:rPr>
              <a:t>Workshop on innovative practices in the EU water sector: barriers and opportunities </a:t>
            </a:r>
            <a:r>
              <a:rPr lang="sr-Latn-BA" sz="1800" dirty="0" smtClean="0">
                <a:solidFill>
                  <a:schemeClr val="accent1">
                    <a:lumMod val="75000"/>
                  </a:schemeClr>
                </a:solidFill>
                <a:latin typeface="Calibri Light" pitchFamily="34" charset="0"/>
                <a:cs typeface="Calibri Light" pitchFamily="34" charset="0"/>
              </a:rPr>
              <a:t>/ </a:t>
            </a:r>
            <a:r>
              <a:rPr lang="en-US" sz="1800" dirty="0">
                <a:solidFill>
                  <a:schemeClr val="accent1">
                    <a:lumMod val="75000"/>
                  </a:schemeClr>
                </a:solidFill>
                <a:latin typeface="Calibri Light" pitchFamily="34" charset="0"/>
                <a:cs typeface="Calibri Light" pitchFamily="34" charset="0"/>
              </a:rPr>
              <a:t>8th to 10th May 2019 </a:t>
            </a:r>
            <a:endParaRPr lang="bs-Latn-BA" sz="1800" dirty="0">
              <a:solidFill>
                <a:schemeClr val="accent1">
                  <a:lumMod val="75000"/>
                </a:schemeClr>
              </a:solidFill>
              <a:latin typeface="Calibri Light" pitchFamily="34" charset="0"/>
              <a:cs typeface="Calibri Light" pitchFamily="34" charset="0"/>
            </a:endParaRPr>
          </a:p>
        </p:txBody>
      </p:sp>
    </p:spTree>
    <p:extLst>
      <p:ext uri="{BB962C8B-B14F-4D97-AF65-F5344CB8AC3E}">
        <p14:creationId xmlns:p14="http://schemas.microsoft.com/office/powerpoint/2010/main" xmlns="" val="5732293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6" name="Rectangle 8"/>
          <p:cNvSpPr>
            <a:spLocks noChangeArrowheads="1"/>
          </p:cNvSpPr>
          <p:nvPr/>
        </p:nvSpPr>
        <p:spPr bwMode="auto">
          <a:xfrm>
            <a:off x="5930900" y="411163"/>
            <a:ext cx="3216275"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r>
              <a:rPr lang="en-US" altLang="pt-PT" sz="1200" b="1">
                <a:solidFill>
                  <a:schemeClr val="bg1"/>
                </a:solidFill>
              </a:rPr>
              <a:t>1. Introduction, study area, precipitation data, and drought index</a:t>
            </a:r>
            <a:endParaRPr lang="pt-PT" altLang="pt-PT" sz="1200">
              <a:solidFill>
                <a:schemeClr val="bg1"/>
              </a:solidFill>
              <a:latin typeface="Georgia" pitchFamily="18" charset="0"/>
            </a:endParaRPr>
          </a:p>
        </p:txBody>
      </p:sp>
      <p:sp>
        <p:nvSpPr>
          <p:cNvPr id="30"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10</a:t>
            </a:fld>
            <a:endParaRPr lang="pt-PT" altLang="pt-PT" sz="900" b="1">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xmlns="" val="2756808597"/>
              </p:ext>
            </p:extLst>
          </p:nvPr>
        </p:nvGraphicFramePr>
        <p:xfrm>
          <a:off x="152400" y="1600200"/>
          <a:ext cx="4261737" cy="4456162"/>
        </p:xfrm>
        <a:graphic>
          <a:graphicData uri="http://schemas.openxmlformats.org/drawingml/2006/table">
            <a:tbl>
              <a:tblPr firstRow="1" firstCol="1" bandRow="1">
                <a:tableStyleId>{5C22544A-7EE6-4342-B048-85BDC9FD1C3A}</a:tableStyleId>
              </a:tblPr>
              <a:tblGrid>
                <a:gridCol w="261368"/>
                <a:gridCol w="1960492"/>
                <a:gridCol w="2039877"/>
              </a:tblGrid>
              <a:tr h="131149">
                <a:tc>
                  <a:txBody>
                    <a:bodyPr/>
                    <a:lstStyle/>
                    <a:p>
                      <a:pPr marL="255905" indent="-255905" algn="ctr">
                        <a:lnSpc>
                          <a:spcPct val="107000"/>
                        </a:lnSpc>
                        <a:spcAft>
                          <a:spcPts val="0"/>
                        </a:spcAft>
                        <a:tabLst>
                          <a:tab pos="252095" algn="l"/>
                        </a:tabLst>
                      </a:pPr>
                      <a:r>
                        <a:rPr lang="en-US" sz="800" kern="1200">
                          <a:effectLst/>
                        </a:rPr>
                        <a:t>No.</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marL="255905" indent="-255905" algn="ctr">
                        <a:lnSpc>
                          <a:spcPct val="107000"/>
                        </a:lnSpc>
                        <a:spcAft>
                          <a:spcPts val="0"/>
                        </a:spcAft>
                        <a:tabLst>
                          <a:tab pos="252095" algn="l"/>
                        </a:tabLst>
                      </a:pPr>
                      <a:r>
                        <a:rPr lang="en-US" sz="800" kern="1200">
                          <a:effectLst/>
                        </a:rPr>
                        <a:t>Activity</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marL="255905" indent="-255905" algn="ctr">
                        <a:lnSpc>
                          <a:spcPct val="107000"/>
                        </a:lnSpc>
                        <a:spcAft>
                          <a:spcPts val="0"/>
                        </a:spcAft>
                        <a:tabLst>
                          <a:tab pos="252095" algn="l"/>
                        </a:tabLst>
                      </a:pPr>
                      <a:r>
                        <a:rPr lang="en-US" sz="800" kern="1200">
                          <a:effectLst/>
                        </a:rPr>
                        <a:t>Deliverable</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r>
              <a:tr h="262296">
                <a:tc>
                  <a:txBody>
                    <a:bodyPr/>
                    <a:lstStyle/>
                    <a:p>
                      <a:pPr marL="255905" indent="-255905" algn="ctr">
                        <a:lnSpc>
                          <a:spcPct val="107000"/>
                        </a:lnSpc>
                        <a:spcAft>
                          <a:spcPts val="0"/>
                        </a:spcAft>
                        <a:tabLst>
                          <a:tab pos="252095" algn="l"/>
                        </a:tabLst>
                      </a:pPr>
                      <a:r>
                        <a:rPr lang="en-US" sz="800" kern="1200">
                          <a:effectLst/>
                        </a:rPr>
                        <a:t>1.1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pPr>
                      <a:r>
                        <a:rPr lang="en-US" sz="800" kern="1200">
                          <a:effectLst/>
                        </a:rPr>
                        <a:t>Identification of WB regional issues related to WRM</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pPr>
                      <a:r>
                        <a:rPr lang="en-US" sz="800" kern="1200">
                          <a:effectLst/>
                        </a:rPr>
                        <a:t>Report on WB regional issues related to WRM</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r>
              <a:tr h="393445">
                <a:tc>
                  <a:txBody>
                    <a:bodyPr/>
                    <a:lstStyle/>
                    <a:p>
                      <a:pPr marL="255905" indent="-255905" algn="ctr">
                        <a:lnSpc>
                          <a:spcPct val="107000"/>
                        </a:lnSpc>
                        <a:spcAft>
                          <a:spcPts val="0"/>
                        </a:spcAft>
                        <a:tabLst>
                          <a:tab pos="252095" algn="l"/>
                        </a:tabLst>
                      </a:pPr>
                      <a:r>
                        <a:rPr lang="en-US" sz="800" kern="1200">
                          <a:effectLst/>
                        </a:rPr>
                        <a:t>1.2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tabLst>
                          <a:tab pos="252095" algn="l"/>
                        </a:tabLst>
                      </a:pPr>
                      <a:r>
                        <a:rPr lang="en-US" sz="800">
                          <a:effectLst/>
                        </a:rPr>
                        <a:t>Analyse of EU innovations in  water policy and EU recommendations and legislation in water sector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pPr>
                      <a:r>
                        <a:rPr lang="en-US" sz="800">
                          <a:effectLst/>
                        </a:rPr>
                        <a:t>Report on EU water policies and innovation and EU recommendations and legislation in water sector</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r>
              <a:tr h="262296">
                <a:tc>
                  <a:txBody>
                    <a:bodyPr/>
                    <a:lstStyle/>
                    <a:p>
                      <a:pPr marL="255905" indent="-255905" algn="ctr">
                        <a:lnSpc>
                          <a:spcPct val="107000"/>
                        </a:lnSpc>
                        <a:spcAft>
                          <a:spcPts val="0"/>
                        </a:spcAft>
                        <a:tabLst>
                          <a:tab pos="252095" algn="l"/>
                        </a:tabLst>
                      </a:pPr>
                      <a:r>
                        <a:rPr lang="en-US" sz="800" kern="1200">
                          <a:effectLst/>
                        </a:rPr>
                        <a:t>1.3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tabLst>
                          <a:tab pos="252095" algn="l"/>
                        </a:tabLst>
                      </a:pPr>
                      <a:r>
                        <a:rPr lang="en-US" sz="800">
                          <a:effectLst/>
                        </a:rPr>
                        <a:t>Analyse of existing curricula related to WRM in both EU and WB partner countries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pPr>
                      <a:r>
                        <a:rPr lang="en-US" sz="800" kern="1200">
                          <a:effectLst/>
                        </a:rPr>
                        <a:t>Report on master curricula related to WRM in EU and WB partner countries</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r>
              <a:tr h="416889">
                <a:tc>
                  <a:txBody>
                    <a:bodyPr/>
                    <a:lstStyle/>
                    <a:p>
                      <a:pPr marL="255905" indent="-255905" algn="ctr">
                        <a:lnSpc>
                          <a:spcPct val="107000"/>
                        </a:lnSpc>
                        <a:spcAft>
                          <a:spcPts val="0"/>
                        </a:spcAft>
                        <a:tabLst>
                          <a:tab pos="252095" algn="l"/>
                        </a:tabLst>
                      </a:pPr>
                      <a:r>
                        <a:rPr lang="en-US" sz="800" kern="1200">
                          <a:effectLst/>
                        </a:rPr>
                        <a:t>1.4</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tabLst>
                          <a:tab pos="252095" algn="l"/>
                        </a:tabLst>
                      </a:pPr>
                      <a:r>
                        <a:rPr lang="en-US" sz="800">
                          <a:effectLst/>
                        </a:rPr>
                        <a:t>Identification of needed laboratory resources in WB HEIs and alignment with formed EU HEIs WRM laboratory equipment list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pPr>
                      <a:r>
                        <a:rPr lang="en-US" sz="800">
                          <a:effectLst/>
                        </a:rPr>
                        <a:t>EU HEIs WM laboratory equipment lists; Report on needed resources for harmonization of WB laboratory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r>
              <a:tr h="262296">
                <a:tc>
                  <a:txBody>
                    <a:bodyPr/>
                    <a:lstStyle/>
                    <a:p>
                      <a:pPr marL="255905" indent="-255905" algn="ctr">
                        <a:lnSpc>
                          <a:spcPct val="107000"/>
                        </a:lnSpc>
                        <a:spcAft>
                          <a:spcPts val="0"/>
                        </a:spcAft>
                        <a:tabLst>
                          <a:tab pos="252095" algn="l"/>
                        </a:tabLst>
                      </a:pPr>
                      <a:r>
                        <a:rPr lang="en-US" sz="800" kern="1200">
                          <a:effectLst/>
                        </a:rPr>
                        <a:t>1.5</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tabLst>
                          <a:tab pos="252095" algn="l"/>
                        </a:tabLst>
                      </a:pPr>
                      <a:r>
                        <a:rPr lang="en-US" sz="800">
                          <a:effectLst/>
                        </a:rPr>
                        <a:t>Workshop on innovative practices in the EU water sector: barriers and opportunities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pPr>
                      <a:r>
                        <a:rPr lang="en-US" sz="800" kern="1200">
                          <a:effectLst/>
                        </a:rPr>
                        <a:t>Workshop organized; Report on innovative practices for WRM in EU</a:t>
                      </a:r>
                      <a:r>
                        <a:rPr lang="en-US" sz="800">
                          <a:effectLst/>
                        </a:rPr>
                        <a:t>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r>
              <a:tr h="262296">
                <a:tc>
                  <a:txBody>
                    <a:bodyPr/>
                    <a:lstStyle/>
                    <a:p>
                      <a:pPr marL="255905" indent="-255905" algn="ctr">
                        <a:lnSpc>
                          <a:spcPts val="1420"/>
                        </a:lnSpc>
                        <a:spcAft>
                          <a:spcPts val="0"/>
                        </a:spcAft>
                        <a:tabLst>
                          <a:tab pos="252095" algn="l"/>
                        </a:tabLst>
                      </a:pPr>
                      <a:r>
                        <a:rPr lang="en-US" sz="800" kern="1200">
                          <a:effectLst/>
                        </a:rPr>
                        <a:t>2.1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tabLst>
                          <a:tab pos="252095" algn="l"/>
                        </a:tabLst>
                      </a:pPr>
                      <a:r>
                        <a:rPr lang="en-US" sz="800">
                          <a:effectLst/>
                        </a:rPr>
                        <a:t>Development of specific competencies and learning outcomes of curricula in WB</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pPr>
                      <a:r>
                        <a:rPr lang="en-US" sz="800">
                          <a:effectLst/>
                        </a:rPr>
                        <a:t>Catalogue of competencies</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r>
              <a:tr h="131149">
                <a:tc>
                  <a:txBody>
                    <a:bodyPr/>
                    <a:lstStyle/>
                    <a:p>
                      <a:pPr marL="255905" indent="-255905" algn="ctr">
                        <a:lnSpc>
                          <a:spcPct val="107000"/>
                        </a:lnSpc>
                        <a:spcAft>
                          <a:spcPts val="0"/>
                        </a:spcAft>
                        <a:tabLst>
                          <a:tab pos="252095" algn="l"/>
                        </a:tabLst>
                      </a:pPr>
                      <a:r>
                        <a:rPr lang="en-US" sz="800" kern="1200">
                          <a:effectLst/>
                        </a:rPr>
                        <a:t>2.2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tabLst>
                          <a:tab pos="252095" algn="l"/>
                        </a:tabLst>
                      </a:pPr>
                      <a:r>
                        <a:rPr lang="en-US" sz="800">
                          <a:effectLst/>
                        </a:rPr>
                        <a:t>Development of courses content and syllabi</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pPr>
                      <a:r>
                        <a:rPr lang="en-US" sz="800" kern="1200">
                          <a:effectLst/>
                        </a:rPr>
                        <a:t>SWARM unique set of courses</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r>
              <a:tr h="262296">
                <a:tc>
                  <a:txBody>
                    <a:bodyPr/>
                    <a:lstStyle/>
                    <a:p>
                      <a:pPr marL="255905" indent="-255905" algn="ctr">
                        <a:lnSpc>
                          <a:spcPct val="107000"/>
                        </a:lnSpc>
                        <a:spcAft>
                          <a:spcPts val="0"/>
                        </a:spcAft>
                        <a:tabLst>
                          <a:tab pos="252095" algn="l"/>
                        </a:tabLst>
                      </a:pPr>
                      <a:r>
                        <a:rPr lang="en-US" sz="800" kern="1200">
                          <a:effectLst/>
                        </a:rPr>
                        <a:t>2.3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tabLst>
                          <a:tab pos="252095" algn="l"/>
                        </a:tabLst>
                      </a:pPr>
                      <a:r>
                        <a:rPr lang="en-US" sz="800">
                          <a:effectLst/>
                        </a:rPr>
                        <a:t>Innovation of existing and development of new master curricula for WRM in WB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pPr>
                      <a:r>
                        <a:rPr lang="en-US" sz="800">
                          <a:effectLst/>
                        </a:rPr>
                        <a:t>Report on SWARM master curricula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r>
              <a:tr h="131149">
                <a:tc>
                  <a:txBody>
                    <a:bodyPr/>
                    <a:lstStyle/>
                    <a:p>
                      <a:pPr marL="255905" indent="-255905" algn="ctr">
                        <a:lnSpc>
                          <a:spcPct val="107000"/>
                        </a:lnSpc>
                        <a:spcAft>
                          <a:spcPts val="0"/>
                        </a:spcAft>
                        <a:tabLst>
                          <a:tab pos="252095" algn="l"/>
                        </a:tabLst>
                      </a:pPr>
                      <a:r>
                        <a:rPr lang="en-US" sz="800" kern="1200">
                          <a:effectLst/>
                        </a:rPr>
                        <a:t>2.4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tabLst>
                          <a:tab pos="252095" algn="l"/>
                        </a:tabLst>
                      </a:pPr>
                      <a:r>
                        <a:rPr lang="en-US" sz="800">
                          <a:effectLst/>
                        </a:rPr>
                        <a:t>Accreditation of master curricula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pPr>
                      <a:r>
                        <a:rPr lang="en-US" sz="800" kern="1200">
                          <a:effectLst/>
                        </a:rPr>
                        <a:t>Master curricula accredited</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r>
              <a:tr h="393445">
                <a:tc>
                  <a:txBody>
                    <a:bodyPr/>
                    <a:lstStyle/>
                    <a:p>
                      <a:pPr marL="255905" indent="-255905" algn="ctr">
                        <a:lnSpc>
                          <a:spcPts val="1200"/>
                        </a:lnSpc>
                        <a:spcAft>
                          <a:spcPts val="0"/>
                        </a:spcAft>
                        <a:tabLst>
                          <a:tab pos="252095" algn="l"/>
                        </a:tabLst>
                      </a:pPr>
                      <a:r>
                        <a:rPr lang="en-US" sz="800" kern="1200">
                          <a:effectLst/>
                        </a:rPr>
                        <a:t>2.5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tabLst>
                          <a:tab pos="252095" algn="l"/>
                        </a:tabLst>
                      </a:pPr>
                      <a:r>
                        <a:rPr lang="en-US" sz="800">
                          <a:effectLst/>
                        </a:rPr>
                        <a:t>Theme-based training of teaching staff for acquiring new teaching and learning methods</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pPr>
                      <a:r>
                        <a:rPr lang="en-US" sz="800">
                          <a:effectLst/>
                        </a:rPr>
                        <a:t>Teaching staff trained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r>
              <a:tr h="393445">
                <a:tc>
                  <a:txBody>
                    <a:bodyPr/>
                    <a:lstStyle/>
                    <a:p>
                      <a:pPr marL="255905" indent="-255905" algn="ctr">
                        <a:lnSpc>
                          <a:spcPts val="1200"/>
                        </a:lnSpc>
                        <a:spcAft>
                          <a:spcPts val="0"/>
                        </a:spcAft>
                        <a:tabLst>
                          <a:tab pos="252095" algn="l"/>
                        </a:tabLst>
                      </a:pPr>
                      <a:r>
                        <a:rPr lang="en-US" sz="800" kern="1200">
                          <a:effectLst/>
                        </a:rPr>
                        <a:t>2.6</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tabLst>
                          <a:tab pos="252095" algn="l"/>
                        </a:tabLst>
                      </a:pPr>
                      <a:r>
                        <a:rPr lang="en-US" sz="800">
                          <a:effectLst/>
                        </a:rPr>
                        <a:t>Purchasing of literature, software and laboratory equipment, installation and activation</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ts val="1200"/>
                        </a:lnSpc>
                        <a:spcAft>
                          <a:spcPts val="0"/>
                        </a:spcAft>
                      </a:pPr>
                      <a:r>
                        <a:rPr lang="en-US" sz="800" kern="1200">
                          <a:effectLst/>
                        </a:rPr>
                        <a:t>Laboratories equipped</a:t>
                      </a:r>
                      <a:r>
                        <a:rPr lang="en-US" sz="800">
                          <a:effectLst/>
                        </a:rPr>
                        <a:t>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r>
              <a:tr h="262296">
                <a:tc>
                  <a:txBody>
                    <a:bodyPr/>
                    <a:lstStyle/>
                    <a:p>
                      <a:pPr marL="255905" indent="-255905" algn="ctr">
                        <a:lnSpc>
                          <a:spcPct val="107000"/>
                        </a:lnSpc>
                        <a:spcAft>
                          <a:spcPts val="0"/>
                        </a:spcAft>
                        <a:tabLst>
                          <a:tab pos="252095" algn="l"/>
                        </a:tabLst>
                      </a:pPr>
                      <a:r>
                        <a:rPr lang="en-US" sz="800" kern="1200">
                          <a:effectLst/>
                        </a:rPr>
                        <a:t>3.1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tabLst>
                          <a:tab pos="252095" algn="l"/>
                        </a:tabLst>
                      </a:pPr>
                      <a:r>
                        <a:rPr lang="en-US" sz="800">
                          <a:effectLst/>
                        </a:rPr>
                        <a:t>Introduction with LLL courses for professionals in water sector in EU</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pPr>
                      <a:r>
                        <a:rPr lang="en-US" sz="800">
                          <a:effectLst/>
                        </a:rPr>
                        <a:t>Report on LLL courses for professionals in EU water sector</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r>
              <a:tr h="262296">
                <a:tc>
                  <a:txBody>
                    <a:bodyPr/>
                    <a:lstStyle/>
                    <a:p>
                      <a:pPr marL="255905" indent="-255905" algn="ctr">
                        <a:lnSpc>
                          <a:spcPct val="107000"/>
                        </a:lnSpc>
                        <a:spcAft>
                          <a:spcPts val="0"/>
                        </a:spcAft>
                        <a:tabLst>
                          <a:tab pos="252095" algn="l"/>
                        </a:tabLst>
                      </a:pPr>
                      <a:r>
                        <a:rPr lang="en-US" sz="800" kern="1200">
                          <a:effectLst/>
                        </a:rPr>
                        <a:t>3.2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tabLst>
                          <a:tab pos="252095" algn="l"/>
                        </a:tabLst>
                      </a:pPr>
                      <a:r>
                        <a:rPr lang="en-US" sz="800">
                          <a:effectLst/>
                        </a:rPr>
                        <a:t>Analyse of water sector needs for LLL courses in WB</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ts val="1200"/>
                        </a:lnSpc>
                        <a:spcAft>
                          <a:spcPts val="0"/>
                        </a:spcAft>
                      </a:pPr>
                      <a:r>
                        <a:rPr lang="en-US" sz="800" kern="1200">
                          <a:effectLst/>
                        </a:rPr>
                        <a:t>Survey of water sector needs in WB</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r>
              <a:tr h="262296">
                <a:tc>
                  <a:txBody>
                    <a:bodyPr/>
                    <a:lstStyle/>
                    <a:p>
                      <a:pPr marL="255905" indent="-255905" algn="ctr">
                        <a:lnSpc>
                          <a:spcPts val="1320"/>
                        </a:lnSpc>
                        <a:spcAft>
                          <a:spcPts val="0"/>
                        </a:spcAft>
                        <a:tabLst>
                          <a:tab pos="252095" algn="l"/>
                        </a:tabLst>
                      </a:pPr>
                      <a:r>
                        <a:rPr lang="en-US" sz="800" kern="1200">
                          <a:effectLst/>
                        </a:rPr>
                        <a:t>3.3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tabLst>
                          <a:tab pos="252095" algn="l"/>
                        </a:tabLst>
                      </a:pPr>
                      <a:r>
                        <a:rPr lang="en-US" sz="800">
                          <a:effectLst/>
                        </a:rPr>
                        <a:t>Development of trainings’ content and corresponding educational material</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pPr>
                      <a:r>
                        <a:rPr lang="en-US" sz="800">
                          <a:effectLst/>
                        </a:rPr>
                        <a:t>Trainings’ material prepared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r>
              <a:tr h="262296">
                <a:tc>
                  <a:txBody>
                    <a:bodyPr/>
                    <a:lstStyle/>
                    <a:p>
                      <a:pPr marL="255905" indent="-255905" algn="ctr">
                        <a:lnSpc>
                          <a:spcPct val="107000"/>
                        </a:lnSpc>
                        <a:spcAft>
                          <a:spcPts val="0"/>
                        </a:spcAft>
                        <a:tabLst>
                          <a:tab pos="252095" algn="l"/>
                        </a:tabLst>
                      </a:pPr>
                      <a:r>
                        <a:rPr lang="en-US" sz="800" kern="1200">
                          <a:effectLst/>
                        </a:rPr>
                        <a:t>4.1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ct val="107000"/>
                        </a:lnSpc>
                        <a:spcAft>
                          <a:spcPts val="0"/>
                        </a:spcAft>
                        <a:tabLst>
                          <a:tab pos="252095" algn="l"/>
                        </a:tabLst>
                      </a:pPr>
                      <a:r>
                        <a:rPr lang="en-US" sz="800">
                          <a:effectLst/>
                        </a:rPr>
                        <a:t>Implementation of developed master curricula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c>
                  <a:txBody>
                    <a:bodyPr/>
                    <a:lstStyle/>
                    <a:p>
                      <a:pPr algn="just">
                        <a:lnSpc>
                          <a:spcPts val="1200"/>
                        </a:lnSpc>
                        <a:spcAft>
                          <a:spcPts val="0"/>
                        </a:spcAft>
                      </a:pPr>
                      <a:r>
                        <a:rPr lang="en-US" sz="800" kern="1200" dirty="0">
                          <a:effectLst/>
                        </a:rPr>
                        <a:t>Master curricula implemented</a:t>
                      </a:r>
                      <a:endParaRPr lang="pt-P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138" marR="50138" marT="0" marB="0"/>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xmlns="" val="1951436682"/>
              </p:ext>
            </p:extLst>
          </p:nvPr>
        </p:nvGraphicFramePr>
        <p:xfrm>
          <a:off x="4496770" y="1600200"/>
          <a:ext cx="4647230" cy="4430716"/>
        </p:xfrm>
        <a:graphic>
          <a:graphicData uri="http://schemas.openxmlformats.org/drawingml/2006/table">
            <a:tbl>
              <a:tblPr firstRow="1" firstCol="1" bandRow="1">
                <a:tableStyleId>{5C22544A-7EE6-4342-B048-85BDC9FD1C3A}</a:tableStyleId>
              </a:tblPr>
              <a:tblGrid>
                <a:gridCol w="285010"/>
                <a:gridCol w="2137827"/>
                <a:gridCol w="2224393"/>
              </a:tblGrid>
              <a:tr h="284326">
                <a:tc>
                  <a:txBody>
                    <a:bodyPr/>
                    <a:lstStyle/>
                    <a:p>
                      <a:pPr marL="255905" indent="-255905" algn="ctr">
                        <a:lnSpc>
                          <a:spcPct val="107000"/>
                        </a:lnSpc>
                        <a:spcAft>
                          <a:spcPts val="0"/>
                        </a:spcAft>
                        <a:tabLst>
                          <a:tab pos="252095" algn="l"/>
                        </a:tabLst>
                      </a:pPr>
                      <a:r>
                        <a:rPr lang="en-US" sz="900" kern="1200" dirty="0">
                          <a:effectLst/>
                        </a:rPr>
                        <a:t>4.2 </a:t>
                      </a:r>
                      <a:endParaRPr lang="pt-P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tabLst>
                          <a:tab pos="252095" algn="l"/>
                        </a:tabLst>
                      </a:pPr>
                      <a:r>
                        <a:rPr lang="en-US" sz="900">
                          <a:effectLst/>
                        </a:rPr>
                        <a:t>Implementation of trainings for professionals in water sector</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pPr>
                      <a:r>
                        <a:rPr lang="en-US" sz="900">
                          <a:effectLst/>
                        </a:rPr>
                        <a:t>Participants trained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142163">
                <a:tc>
                  <a:txBody>
                    <a:bodyPr/>
                    <a:lstStyle/>
                    <a:p>
                      <a:pPr marL="255905" indent="-255905" algn="ctr">
                        <a:lnSpc>
                          <a:spcPct val="107000"/>
                        </a:lnSpc>
                        <a:spcAft>
                          <a:spcPts val="0"/>
                        </a:spcAft>
                        <a:tabLst>
                          <a:tab pos="252095" algn="l"/>
                        </a:tabLst>
                      </a:pPr>
                      <a:r>
                        <a:rPr lang="en-US" sz="900" kern="1200">
                          <a:effectLst/>
                        </a:rPr>
                        <a:t>4.3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tabLst>
                          <a:tab pos="252095" algn="l"/>
                        </a:tabLst>
                      </a:pPr>
                      <a:r>
                        <a:rPr lang="en-US" sz="900">
                          <a:effectLst/>
                        </a:rPr>
                        <a:t>Self-evaluation of master curricula</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ts val="1200"/>
                        </a:lnSpc>
                        <a:spcAft>
                          <a:spcPts val="0"/>
                        </a:spcAft>
                      </a:pPr>
                      <a:r>
                        <a:rPr lang="en-US" sz="900" kern="1200">
                          <a:effectLst/>
                        </a:rPr>
                        <a:t>Quality report on master curricula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284326">
                <a:tc>
                  <a:txBody>
                    <a:bodyPr/>
                    <a:lstStyle/>
                    <a:p>
                      <a:pPr marL="255905" indent="-255905" algn="ctr">
                        <a:lnSpc>
                          <a:spcPct val="107000"/>
                        </a:lnSpc>
                        <a:spcAft>
                          <a:spcPts val="0"/>
                        </a:spcAft>
                        <a:tabLst>
                          <a:tab pos="252095" algn="l"/>
                        </a:tabLst>
                      </a:pPr>
                      <a:r>
                        <a:rPr lang="en-US" sz="900" kern="1200">
                          <a:effectLst/>
                        </a:rPr>
                        <a:t>4.4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tabLst>
                          <a:tab pos="252095" algn="l"/>
                        </a:tabLst>
                      </a:pPr>
                      <a:r>
                        <a:rPr lang="en-US" sz="900">
                          <a:effectLst/>
                        </a:rPr>
                        <a:t>Self-evaluation of trainings for professionals in water sector</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pPr>
                      <a:r>
                        <a:rPr lang="en-US" sz="900">
                          <a:effectLst/>
                        </a:rPr>
                        <a:t>Quality report on trainings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284326">
                <a:tc>
                  <a:txBody>
                    <a:bodyPr/>
                    <a:lstStyle/>
                    <a:p>
                      <a:pPr marL="255905" indent="-255905" algn="ctr">
                        <a:lnSpc>
                          <a:spcPct val="107000"/>
                        </a:lnSpc>
                        <a:spcAft>
                          <a:spcPts val="0"/>
                        </a:spcAft>
                        <a:tabLst>
                          <a:tab pos="252095" algn="l"/>
                        </a:tabLst>
                      </a:pPr>
                      <a:r>
                        <a:rPr lang="en-US" sz="900" kern="1200">
                          <a:effectLst/>
                        </a:rPr>
                        <a:t>5.1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tabLst>
                          <a:tab pos="252095" algn="l"/>
                        </a:tabLst>
                      </a:pPr>
                      <a:r>
                        <a:rPr lang="en-US" sz="900">
                          <a:effectLst/>
                        </a:rPr>
                        <a:t>Development of the Quality and Assurance Plan</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ts val="1200"/>
                        </a:lnSpc>
                        <a:spcAft>
                          <a:spcPts val="0"/>
                        </a:spcAft>
                      </a:pPr>
                      <a:r>
                        <a:rPr lang="en-US" sz="900" kern="1200">
                          <a:effectLst/>
                        </a:rPr>
                        <a:t>Quality and Assurance Plan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284326">
                <a:tc>
                  <a:txBody>
                    <a:bodyPr/>
                    <a:lstStyle/>
                    <a:p>
                      <a:pPr marL="255905" indent="-255905" algn="ctr">
                        <a:lnSpc>
                          <a:spcPct val="107000"/>
                        </a:lnSpc>
                        <a:spcAft>
                          <a:spcPts val="0"/>
                        </a:spcAft>
                        <a:tabLst>
                          <a:tab pos="252095" algn="l"/>
                        </a:tabLst>
                      </a:pPr>
                      <a:r>
                        <a:rPr lang="en-US" sz="900" kern="1200">
                          <a:effectLst/>
                        </a:rPr>
                        <a:t>5.2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tabLst>
                          <a:tab pos="252095" algn="l"/>
                        </a:tabLst>
                      </a:pPr>
                      <a:r>
                        <a:rPr lang="en-US" sz="900">
                          <a:effectLst/>
                        </a:rPr>
                        <a:t>Regular Quality Assurance Committee meetings</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pPr>
                      <a:r>
                        <a:rPr lang="en-US" sz="900">
                          <a:effectLst/>
                        </a:rPr>
                        <a:t>Minutes of the meetings (Six Quality Assurance Committee (QAC) meetings)</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142163">
                <a:tc>
                  <a:txBody>
                    <a:bodyPr/>
                    <a:lstStyle/>
                    <a:p>
                      <a:pPr marL="255905" indent="-255905" algn="ctr">
                        <a:lnSpc>
                          <a:spcPct val="107000"/>
                        </a:lnSpc>
                        <a:spcAft>
                          <a:spcPts val="0"/>
                        </a:spcAft>
                        <a:tabLst>
                          <a:tab pos="252095" algn="l"/>
                        </a:tabLst>
                      </a:pPr>
                      <a:r>
                        <a:rPr lang="en-US" sz="900" kern="1200">
                          <a:effectLst/>
                        </a:rPr>
                        <a:t>5.3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tabLst>
                          <a:tab pos="252095" algn="l"/>
                        </a:tabLst>
                      </a:pPr>
                      <a:r>
                        <a:rPr lang="en-US" sz="900">
                          <a:effectLst/>
                        </a:rPr>
                        <a:t>External evaluation of the project</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ts val="1200"/>
                        </a:lnSpc>
                        <a:spcAft>
                          <a:spcPts val="0"/>
                        </a:spcAft>
                      </a:pPr>
                      <a:r>
                        <a:rPr lang="en-US" sz="900" kern="1200">
                          <a:effectLst/>
                        </a:rPr>
                        <a:t>Report on the external quality evaluation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142163">
                <a:tc>
                  <a:txBody>
                    <a:bodyPr/>
                    <a:lstStyle/>
                    <a:p>
                      <a:pPr marL="255905" indent="-255905" algn="ctr">
                        <a:lnSpc>
                          <a:spcPct val="107000"/>
                        </a:lnSpc>
                        <a:spcAft>
                          <a:spcPts val="0"/>
                        </a:spcAft>
                        <a:tabLst>
                          <a:tab pos="252095" algn="l"/>
                        </a:tabLst>
                      </a:pPr>
                      <a:r>
                        <a:rPr lang="en-US" sz="900" kern="1200">
                          <a:effectLst/>
                        </a:rPr>
                        <a:t>5.4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tabLst>
                          <a:tab pos="252095" algn="l"/>
                        </a:tabLst>
                      </a:pPr>
                      <a:r>
                        <a:rPr lang="en-US" sz="900">
                          <a:effectLst/>
                        </a:rPr>
                        <a:t>External financial control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pPr>
                      <a:r>
                        <a:rPr lang="en-US" sz="900">
                          <a:effectLst/>
                        </a:rPr>
                        <a:t>Report on the financial audit</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142163">
                <a:tc>
                  <a:txBody>
                    <a:bodyPr/>
                    <a:lstStyle/>
                    <a:p>
                      <a:pPr marL="255905" indent="-255905" algn="ctr">
                        <a:lnSpc>
                          <a:spcPct val="107000"/>
                        </a:lnSpc>
                        <a:spcAft>
                          <a:spcPts val="0"/>
                        </a:spcAft>
                        <a:tabLst>
                          <a:tab pos="252095" algn="l"/>
                        </a:tabLst>
                      </a:pPr>
                      <a:r>
                        <a:rPr lang="en-US" sz="900" kern="1200">
                          <a:effectLst/>
                        </a:rPr>
                        <a:t>5.5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tabLst>
                          <a:tab pos="252095" algn="l"/>
                        </a:tabLst>
                      </a:pPr>
                      <a:r>
                        <a:rPr lang="en-US" sz="900">
                          <a:effectLst/>
                        </a:rPr>
                        <a:t>Inter-project coaching</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ts val="1200"/>
                        </a:lnSpc>
                        <a:spcAft>
                          <a:spcPts val="0"/>
                        </a:spcAft>
                      </a:pPr>
                      <a:r>
                        <a:rPr lang="en-US" sz="900" kern="1200">
                          <a:effectLst/>
                        </a:rPr>
                        <a:t>Report on the inter-project coaching</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284326">
                <a:tc>
                  <a:txBody>
                    <a:bodyPr/>
                    <a:lstStyle/>
                    <a:p>
                      <a:pPr marL="255905" indent="-255905" algn="ctr">
                        <a:lnSpc>
                          <a:spcPct val="107000"/>
                        </a:lnSpc>
                        <a:spcAft>
                          <a:spcPts val="0"/>
                        </a:spcAft>
                        <a:tabLst>
                          <a:tab pos="252095" algn="l"/>
                        </a:tabLst>
                      </a:pPr>
                      <a:r>
                        <a:rPr lang="en-US" sz="900" kern="1200">
                          <a:effectLst/>
                        </a:rPr>
                        <a:t>6.1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tabLst>
                          <a:tab pos="252095" algn="l"/>
                        </a:tabLst>
                      </a:pPr>
                      <a:r>
                        <a:rPr lang="en-US" sz="900">
                          <a:effectLst/>
                        </a:rPr>
                        <a:t>Creation of the Dissemination &amp; Exploitation Plan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pPr>
                      <a:r>
                        <a:rPr lang="en-US" sz="900">
                          <a:effectLst/>
                        </a:rPr>
                        <a:t>Dissemination and exploitation plan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284326">
                <a:tc>
                  <a:txBody>
                    <a:bodyPr/>
                    <a:lstStyle/>
                    <a:p>
                      <a:pPr marL="255905" indent="-255905" algn="ctr">
                        <a:lnSpc>
                          <a:spcPts val="1610"/>
                        </a:lnSpc>
                        <a:spcAft>
                          <a:spcPts val="0"/>
                        </a:spcAft>
                        <a:tabLst>
                          <a:tab pos="252095" algn="l"/>
                        </a:tabLst>
                      </a:pPr>
                      <a:r>
                        <a:rPr lang="en-US" sz="900" kern="1200">
                          <a:effectLst/>
                        </a:rPr>
                        <a:t>6.2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tabLst>
                          <a:tab pos="252095" algn="l"/>
                        </a:tabLst>
                      </a:pPr>
                      <a:r>
                        <a:rPr lang="en-US" sz="900">
                          <a:effectLst/>
                        </a:rPr>
                        <a:t>Development of project website and promotional materials</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ts val="1200"/>
                        </a:lnSpc>
                        <a:spcAft>
                          <a:spcPts val="0"/>
                        </a:spcAft>
                      </a:pPr>
                      <a:r>
                        <a:rPr lang="en-US" sz="900" kern="1200">
                          <a:effectLst/>
                        </a:rPr>
                        <a:t>Promotion material created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142163">
                <a:tc>
                  <a:txBody>
                    <a:bodyPr/>
                    <a:lstStyle/>
                    <a:p>
                      <a:pPr marL="255905" indent="-255905" algn="ctr">
                        <a:lnSpc>
                          <a:spcPct val="107000"/>
                        </a:lnSpc>
                        <a:spcAft>
                          <a:spcPts val="0"/>
                        </a:spcAft>
                        <a:tabLst>
                          <a:tab pos="252095" algn="l"/>
                        </a:tabLst>
                      </a:pPr>
                      <a:r>
                        <a:rPr lang="en-US" sz="900" kern="1200">
                          <a:effectLst/>
                        </a:rPr>
                        <a:t>6.3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tabLst>
                          <a:tab pos="252095" algn="l"/>
                        </a:tabLst>
                      </a:pPr>
                      <a:r>
                        <a:rPr lang="en-US" sz="900">
                          <a:effectLst/>
                        </a:rPr>
                        <a:t>Info days for student enrolment</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pPr>
                      <a:r>
                        <a:rPr lang="en-US" sz="900">
                          <a:effectLst/>
                        </a:rPr>
                        <a:t>Info days organized</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142163">
                <a:tc>
                  <a:txBody>
                    <a:bodyPr/>
                    <a:lstStyle/>
                    <a:p>
                      <a:pPr marL="255905" indent="-255905" algn="ctr">
                        <a:lnSpc>
                          <a:spcPct val="107000"/>
                        </a:lnSpc>
                        <a:spcAft>
                          <a:spcPts val="0"/>
                        </a:spcAft>
                        <a:tabLst>
                          <a:tab pos="252095" algn="l"/>
                        </a:tabLst>
                      </a:pPr>
                      <a:r>
                        <a:rPr lang="en-US" sz="900" kern="1200">
                          <a:effectLst/>
                        </a:rPr>
                        <a:t>6.4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tabLst>
                          <a:tab pos="252095" algn="l"/>
                        </a:tabLst>
                      </a:pPr>
                      <a:r>
                        <a:rPr lang="en-US" sz="900">
                          <a:effectLst/>
                        </a:rPr>
                        <a:t>Roundtables with non-academic sector</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ts val="1200"/>
                        </a:lnSpc>
                        <a:spcAft>
                          <a:spcPts val="0"/>
                        </a:spcAft>
                      </a:pPr>
                      <a:r>
                        <a:rPr lang="en-US" sz="900" kern="1200">
                          <a:effectLst/>
                        </a:rPr>
                        <a:t>Roundtables organized</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142163">
                <a:tc>
                  <a:txBody>
                    <a:bodyPr/>
                    <a:lstStyle/>
                    <a:p>
                      <a:endParaRPr lang="pt-PT" sz="900">
                        <a:effectLst/>
                        <a:latin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tabLst>
                          <a:tab pos="252095" algn="l"/>
                        </a:tabLst>
                      </a:pPr>
                      <a:r>
                        <a:rPr lang="en-US" sz="900">
                          <a:effectLst/>
                        </a:rPr>
                        <a:t>Winter/summer schools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pPr>
                      <a:r>
                        <a:rPr lang="en-US" sz="900">
                          <a:effectLst/>
                        </a:rPr>
                        <a:t>Dissemination and exploitation plan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142163">
                <a:tc>
                  <a:txBody>
                    <a:bodyPr/>
                    <a:lstStyle/>
                    <a:p>
                      <a:pPr marL="255905" indent="-255905" algn="ctr">
                        <a:lnSpc>
                          <a:spcPct val="107000"/>
                        </a:lnSpc>
                        <a:spcAft>
                          <a:spcPts val="0"/>
                        </a:spcAft>
                        <a:tabLst>
                          <a:tab pos="252095" algn="l"/>
                        </a:tabLst>
                      </a:pPr>
                      <a:r>
                        <a:rPr lang="en-US" sz="900" kern="1200">
                          <a:effectLst/>
                        </a:rPr>
                        <a:t>6.5</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tabLst>
                          <a:tab pos="252095" algn="l"/>
                        </a:tabLst>
                      </a:pPr>
                      <a:r>
                        <a:rPr lang="en-US" sz="900">
                          <a:effectLst/>
                        </a:rPr>
                        <a:t>Winter/summer schools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ts val="1200"/>
                        </a:lnSpc>
                        <a:spcAft>
                          <a:spcPts val="0"/>
                        </a:spcAft>
                      </a:pPr>
                      <a:r>
                        <a:rPr lang="en-US" sz="900" kern="1200">
                          <a:effectLst/>
                        </a:rPr>
                        <a:t>Winter/summer schools organized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142163">
                <a:tc>
                  <a:txBody>
                    <a:bodyPr/>
                    <a:lstStyle/>
                    <a:p>
                      <a:pPr marL="255905" indent="-255905" algn="ctr">
                        <a:lnSpc>
                          <a:spcPct val="107000"/>
                        </a:lnSpc>
                        <a:spcAft>
                          <a:spcPts val="0"/>
                        </a:spcAft>
                        <a:tabLst>
                          <a:tab pos="252095" algn="l"/>
                        </a:tabLst>
                      </a:pPr>
                      <a:r>
                        <a:rPr lang="en-US" sz="900" kern="1200">
                          <a:effectLst/>
                        </a:rPr>
                        <a:t>6.6</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tabLst>
                          <a:tab pos="252095" algn="l"/>
                        </a:tabLst>
                      </a:pPr>
                      <a:r>
                        <a:rPr lang="en-US" sz="900">
                          <a:effectLst/>
                        </a:rPr>
                        <a:t>Symposium for promoting WRM in WB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pPr>
                      <a:r>
                        <a:rPr lang="en-US" sz="900">
                          <a:effectLst/>
                        </a:rPr>
                        <a:t>Report on organized symposium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142163">
                <a:tc>
                  <a:txBody>
                    <a:bodyPr/>
                    <a:lstStyle/>
                    <a:p>
                      <a:pPr marL="255905" indent="-255905" algn="ctr">
                        <a:lnSpc>
                          <a:spcPct val="107000"/>
                        </a:lnSpc>
                        <a:spcAft>
                          <a:spcPts val="0"/>
                        </a:spcAft>
                        <a:tabLst>
                          <a:tab pos="252095" algn="l"/>
                        </a:tabLst>
                      </a:pPr>
                      <a:r>
                        <a:rPr lang="en-US" sz="900" kern="1200">
                          <a:effectLst/>
                        </a:rPr>
                        <a:t>7.1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nSpc>
                          <a:spcPct val="107000"/>
                        </a:lnSpc>
                        <a:spcAft>
                          <a:spcPts val="0"/>
                        </a:spcAft>
                        <a:tabLst>
                          <a:tab pos="252095" algn="l"/>
                        </a:tabLst>
                      </a:pPr>
                      <a:r>
                        <a:rPr lang="en-US" sz="900">
                          <a:effectLst/>
                        </a:rPr>
                        <a:t>Kick-off meeting</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nSpc>
                          <a:spcPct val="107000"/>
                        </a:lnSpc>
                        <a:spcAft>
                          <a:spcPts val="0"/>
                        </a:spcAft>
                      </a:pPr>
                      <a:r>
                        <a:rPr lang="en-US" sz="900" kern="1200">
                          <a:effectLst/>
                        </a:rPr>
                        <a:t>Minutes of the meeting</a:t>
                      </a:r>
                      <a:r>
                        <a:rPr lang="en-US" sz="900">
                          <a:effectLst/>
                        </a:rPr>
                        <a:t>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142163">
                <a:tc>
                  <a:txBody>
                    <a:bodyPr/>
                    <a:lstStyle/>
                    <a:p>
                      <a:pPr marL="255905" indent="-255905" algn="ctr">
                        <a:lnSpc>
                          <a:spcPct val="107000"/>
                        </a:lnSpc>
                        <a:spcAft>
                          <a:spcPts val="0"/>
                        </a:spcAft>
                        <a:tabLst>
                          <a:tab pos="252095" algn="l"/>
                        </a:tabLst>
                      </a:pPr>
                      <a:r>
                        <a:rPr lang="en-US" sz="900" kern="1200">
                          <a:effectLst/>
                        </a:rPr>
                        <a:t>7.2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nSpc>
                          <a:spcPct val="107000"/>
                        </a:lnSpc>
                        <a:spcAft>
                          <a:spcPts val="0"/>
                        </a:spcAft>
                        <a:tabLst>
                          <a:tab pos="252095" algn="l"/>
                        </a:tabLst>
                      </a:pPr>
                      <a:r>
                        <a:rPr lang="en-US" sz="900">
                          <a:effectLst/>
                        </a:rPr>
                        <a:t>Brussels kick-off meeting</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pPr>
                      <a:r>
                        <a:rPr lang="en-US" sz="900">
                          <a:effectLst/>
                        </a:rPr>
                        <a:t>Minutes of the meeting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284326">
                <a:tc>
                  <a:txBody>
                    <a:bodyPr/>
                    <a:lstStyle/>
                    <a:p>
                      <a:pPr marL="255905" indent="-255905" algn="ctr">
                        <a:lnSpc>
                          <a:spcPct val="107000"/>
                        </a:lnSpc>
                        <a:spcAft>
                          <a:spcPts val="0"/>
                        </a:spcAft>
                        <a:tabLst>
                          <a:tab pos="252095" algn="l"/>
                        </a:tabLst>
                      </a:pPr>
                      <a:r>
                        <a:rPr lang="en-US" sz="900" kern="1200">
                          <a:effectLst/>
                        </a:rPr>
                        <a:t>7.3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nSpc>
                          <a:spcPct val="107000"/>
                        </a:lnSpc>
                        <a:spcAft>
                          <a:spcPts val="0"/>
                        </a:spcAft>
                        <a:tabLst>
                          <a:tab pos="252095" algn="l"/>
                        </a:tabLst>
                      </a:pPr>
                      <a:r>
                        <a:rPr lang="en-US" sz="900">
                          <a:effectLst/>
                        </a:rPr>
                        <a:t>Development of the Project  management guide</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nSpc>
                          <a:spcPct val="107000"/>
                        </a:lnSpc>
                        <a:spcAft>
                          <a:spcPts val="0"/>
                        </a:spcAft>
                      </a:pPr>
                      <a:r>
                        <a:rPr lang="en-US" sz="900" kern="1200">
                          <a:effectLst/>
                        </a:rPr>
                        <a:t>Project management and reporting guide</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284326">
                <a:tc>
                  <a:txBody>
                    <a:bodyPr/>
                    <a:lstStyle/>
                    <a:p>
                      <a:pPr marL="255905" indent="-255905" algn="ctr">
                        <a:lnSpc>
                          <a:spcPct val="107000"/>
                        </a:lnSpc>
                        <a:spcAft>
                          <a:spcPts val="0"/>
                        </a:spcAft>
                        <a:tabLst>
                          <a:tab pos="252095" algn="l"/>
                        </a:tabLst>
                      </a:pPr>
                      <a:r>
                        <a:rPr lang="en-US" sz="900" kern="1200">
                          <a:effectLst/>
                        </a:rPr>
                        <a:t>7.4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nSpc>
                          <a:spcPct val="107000"/>
                        </a:lnSpc>
                        <a:spcAft>
                          <a:spcPts val="0"/>
                        </a:spcAft>
                        <a:tabLst>
                          <a:tab pos="252095" algn="l"/>
                        </a:tabLst>
                      </a:pPr>
                      <a:r>
                        <a:rPr lang="en-US" sz="900">
                          <a:effectLst/>
                        </a:rPr>
                        <a:t>Regular Steering Committee &amp; Project Management meetings</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pPr>
                      <a:r>
                        <a:rPr lang="en-US" sz="900">
                          <a:effectLst/>
                        </a:rPr>
                        <a:t>Minutes of the meetings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142163">
                <a:tc>
                  <a:txBody>
                    <a:bodyPr/>
                    <a:lstStyle/>
                    <a:p>
                      <a:pPr marL="255905" indent="-255905" algn="ctr">
                        <a:lnSpc>
                          <a:spcPct val="107000"/>
                        </a:lnSpc>
                        <a:spcAft>
                          <a:spcPts val="0"/>
                        </a:spcAft>
                        <a:tabLst>
                          <a:tab pos="252095" algn="l"/>
                        </a:tabLst>
                      </a:pPr>
                      <a:r>
                        <a:rPr lang="en-US" sz="900" kern="1200">
                          <a:effectLst/>
                        </a:rPr>
                        <a:t>7.5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nSpc>
                          <a:spcPct val="107000"/>
                        </a:lnSpc>
                        <a:spcAft>
                          <a:spcPts val="0"/>
                        </a:spcAft>
                        <a:tabLst>
                          <a:tab pos="252095" algn="l"/>
                        </a:tabLst>
                      </a:pPr>
                      <a:r>
                        <a:rPr lang="en-US" sz="900">
                          <a:effectLst/>
                        </a:rPr>
                        <a:t>Day-to-day coordination of project activities</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nSpc>
                          <a:spcPct val="107000"/>
                        </a:lnSpc>
                        <a:spcAft>
                          <a:spcPts val="0"/>
                        </a:spcAft>
                      </a:pPr>
                      <a:r>
                        <a:rPr lang="en-US" sz="900" kern="1200">
                          <a:effectLst/>
                        </a:rPr>
                        <a:t>Project correspondence</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r h="142163">
                <a:tc>
                  <a:txBody>
                    <a:bodyPr/>
                    <a:lstStyle/>
                    <a:p>
                      <a:pPr marL="255905" indent="-255905" algn="ctr">
                        <a:lnSpc>
                          <a:spcPct val="107000"/>
                        </a:lnSpc>
                        <a:spcAft>
                          <a:spcPts val="0"/>
                        </a:spcAft>
                        <a:tabLst>
                          <a:tab pos="252095" algn="l"/>
                        </a:tabLst>
                      </a:pPr>
                      <a:r>
                        <a:rPr lang="en-US" sz="900" kern="1200">
                          <a:effectLst/>
                        </a:rPr>
                        <a:t>7.6 </a:t>
                      </a:r>
                      <a:endParaRPr lang="pt-PT" sz="90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nSpc>
                          <a:spcPct val="107000"/>
                        </a:lnSpc>
                        <a:spcAft>
                          <a:spcPts val="0"/>
                        </a:spcAft>
                        <a:tabLst>
                          <a:tab pos="252095" algn="l"/>
                        </a:tabLst>
                      </a:pPr>
                      <a:r>
                        <a:rPr lang="en-US" sz="900" dirty="0">
                          <a:effectLst/>
                        </a:rPr>
                        <a:t>Submission of interim and final reports</a:t>
                      </a:r>
                      <a:endParaRPr lang="pt-P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c>
                  <a:txBody>
                    <a:bodyPr/>
                    <a:lstStyle/>
                    <a:p>
                      <a:pPr algn="just">
                        <a:lnSpc>
                          <a:spcPct val="107000"/>
                        </a:lnSpc>
                        <a:spcAft>
                          <a:spcPts val="0"/>
                        </a:spcAft>
                      </a:pPr>
                      <a:r>
                        <a:rPr lang="en-US" sz="900" dirty="0">
                          <a:effectLst/>
                        </a:rPr>
                        <a:t>Interim and final reports</a:t>
                      </a:r>
                      <a:endParaRPr lang="pt-P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7363" marR="57363" marT="0" marB="0"/>
                </a:tc>
              </a:tr>
            </a:tbl>
          </a:graphicData>
        </a:graphic>
      </p:graphicFrame>
      <p:sp>
        <p:nvSpPr>
          <p:cNvPr id="6" name="Rectangle 5"/>
          <p:cNvSpPr/>
          <p:nvPr/>
        </p:nvSpPr>
        <p:spPr>
          <a:xfrm>
            <a:off x="1371600" y="914400"/>
            <a:ext cx="7010400" cy="430887"/>
          </a:xfrm>
          <a:prstGeom prst="rect">
            <a:avLst/>
          </a:prstGeom>
        </p:spPr>
        <p:txBody>
          <a:bodyPr wrap="square">
            <a:spAutoFit/>
          </a:bodyPr>
          <a:lstStyle/>
          <a:p>
            <a:r>
              <a:rPr lang="en-US" sz="2200" b="1" dirty="0">
                <a:solidFill>
                  <a:srgbClr val="003366"/>
                </a:solidFill>
                <a:effectLst>
                  <a:outerShdw blurRad="38100" dist="38100" dir="2700000" algn="tl">
                    <a:srgbClr val="000000">
                      <a:alpha val="43137"/>
                    </a:srgbClr>
                  </a:outerShdw>
                </a:effectLst>
                <a:latin typeface="Arial" charset="0"/>
                <a:cs typeface="Arial" charset="0"/>
              </a:rPr>
              <a:t>Table 2 </a:t>
            </a:r>
            <a:r>
              <a:rPr lang="en-US" sz="2200" b="1" dirty="0" smtClean="0">
                <a:solidFill>
                  <a:srgbClr val="003366"/>
                </a:solidFill>
                <a:effectLst>
                  <a:outerShdw blurRad="38100" dist="38100" dir="2700000" algn="tl">
                    <a:srgbClr val="000000">
                      <a:alpha val="43137"/>
                    </a:srgbClr>
                  </a:outerShdw>
                </a:effectLst>
                <a:latin typeface="Arial" charset="0"/>
                <a:cs typeface="Arial" charset="0"/>
              </a:rPr>
              <a:t>- SWARM </a:t>
            </a:r>
            <a:r>
              <a:rPr lang="en-US" sz="2200" b="1" dirty="0">
                <a:solidFill>
                  <a:srgbClr val="003366"/>
                </a:solidFill>
                <a:effectLst>
                  <a:outerShdw blurRad="38100" dist="38100" dir="2700000" algn="tl">
                    <a:srgbClr val="000000">
                      <a:alpha val="43137"/>
                    </a:srgbClr>
                  </a:outerShdw>
                </a:effectLst>
                <a:latin typeface="Arial" charset="0"/>
                <a:cs typeface="Arial" charset="0"/>
              </a:rPr>
              <a:t>project activities and deliverables </a:t>
            </a:r>
            <a:endParaRPr lang="en-GB" sz="2200" b="1" dirty="0">
              <a:solidFill>
                <a:srgbClr val="003366"/>
              </a:solidFill>
              <a:effectLst>
                <a:outerShdw blurRad="38100" dist="38100" dir="2700000" algn="tl">
                  <a:srgbClr val="000000">
                    <a:alpha val="43137"/>
                  </a:srgbClr>
                </a:outerShdw>
              </a:effectLst>
              <a:latin typeface="Arial" charset="0"/>
              <a:cs typeface="Arial" charset="0"/>
            </a:endParaRPr>
          </a:p>
        </p:txBody>
      </p:sp>
    </p:spTree>
    <p:extLst>
      <p:ext uri="{BB962C8B-B14F-4D97-AF65-F5344CB8AC3E}">
        <p14:creationId xmlns:p14="http://schemas.microsoft.com/office/powerpoint/2010/main" xmlns="" val="335989142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11</a:t>
            </a:fld>
            <a:endParaRPr lang="pt-PT" altLang="pt-PT" sz="900" b="1">
              <a:solidFill>
                <a:schemeClr val="tx2"/>
              </a:solidFill>
            </a:endParaRPr>
          </a:p>
        </p:txBody>
      </p:sp>
      <p:sp>
        <p:nvSpPr>
          <p:cNvPr id="10" name="Text Box 2"/>
          <p:cNvSpPr txBox="1">
            <a:spLocks noChangeArrowheads="1"/>
          </p:cNvSpPr>
          <p:nvPr/>
        </p:nvSpPr>
        <p:spPr bwMode="auto">
          <a:xfrm>
            <a:off x="166688" y="890498"/>
            <a:ext cx="8934450" cy="5281702"/>
          </a:xfrm>
          <a:prstGeom prst="rect">
            <a:avLst/>
          </a:prstGeom>
          <a:noFill/>
          <a:ln w="9525" algn="ctr">
            <a:noFill/>
            <a:miter lim="800000"/>
            <a:headEnd/>
            <a:tailEnd/>
          </a:ln>
          <a:effectLst/>
        </p:spPr>
        <p:txBody>
          <a:bodyPr>
            <a:spAutoFit/>
          </a:bodyPr>
          <a:lstStyle>
            <a:lvl1pPr marL="357188" indent="-3571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457200" indent="-457200" algn="just" eaLnBrk="1" hangingPunct="1">
              <a:lnSpc>
                <a:spcPct val="120000"/>
              </a:lnSpc>
              <a:spcBef>
                <a:spcPts val="1000"/>
              </a:spcBef>
              <a:buSzPct val="145000"/>
              <a:buFont typeface="+mj-lt"/>
              <a:buAutoNum type="arabicPeriod" startAt="4"/>
              <a:defRPr/>
            </a:pPr>
            <a:r>
              <a:rPr lang="en-US" altLang="pt-PT" sz="2000" b="1" dirty="0" smtClean="0">
                <a:solidFill>
                  <a:srgbClr val="003366"/>
                </a:solidFill>
                <a:effectLst>
                  <a:outerShdw blurRad="38100" dist="38100" dir="2700000" algn="tl">
                    <a:srgbClr val="000000">
                      <a:alpha val="43137"/>
                    </a:srgbClr>
                  </a:outerShdw>
                </a:effectLst>
              </a:rPr>
              <a:t>INTERNAL EVALUATION</a:t>
            </a:r>
            <a:endParaRPr lang="en-GB" altLang="pt-PT" sz="2000" b="1" dirty="0">
              <a:solidFill>
                <a:srgbClr val="003366"/>
              </a:solidFill>
              <a:effectLst>
                <a:outerShdw blurRad="38100" dist="38100" dir="2700000" algn="tl">
                  <a:srgbClr val="000000">
                    <a:alpha val="43137"/>
                  </a:srgbClr>
                </a:outerShdw>
              </a:effectLst>
            </a:endParaRPr>
          </a:p>
          <a:p>
            <a:pPr marL="715963" indent="-715963" algn="just" eaLnBrk="1" hangingPunct="1">
              <a:lnSpc>
                <a:spcPct val="120000"/>
              </a:lnSpc>
              <a:spcBef>
                <a:spcPts val="600"/>
              </a:spcBef>
              <a:buSzPct val="145000"/>
              <a:defRPr/>
            </a:pPr>
            <a:r>
              <a:rPr lang="en-US" altLang="pt-PT" sz="2200" b="1" dirty="0" smtClean="0">
                <a:solidFill>
                  <a:srgbClr val="003366"/>
                </a:solidFill>
                <a:effectLst>
                  <a:outerShdw blurRad="38100" dist="38100" dir="2700000" algn="tl">
                    <a:srgbClr val="000000">
                      <a:alpha val="43137"/>
                    </a:srgbClr>
                  </a:outerShdw>
                </a:effectLst>
              </a:rPr>
              <a:t>Aim: 	</a:t>
            </a:r>
            <a:r>
              <a:rPr lang="en-US" altLang="pt-PT" b="1" dirty="0" smtClean="0">
                <a:solidFill>
                  <a:srgbClr val="003366"/>
                </a:solidFill>
              </a:rPr>
              <a:t>to orientate the </a:t>
            </a:r>
            <a:r>
              <a:rPr lang="en-US" altLang="pt-PT" b="1" dirty="0">
                <a:solidFill>
                  <a:srgbClr val="003366"/>
                </a:solidFill>
              </a:rPr>
              <a:t>SWARM project into the right direction through the definition of the effective methods for quality assessment, controlling and improving project implementation. </a:t>
            </a:r>
            <a:endParaRPr lang="en-US" altLang="pt-PT" b="1" dirty="0" smtClean="0">
              <a:solidFill>
                <a:srgbClr val="003366"/>
              </a:solidFill>
            </a:endParaRPr>
          </a:p>
          <a:p>
            <a:pPr marL="285750" indent="-285750" algn="just" eaLnBrk="1" hangingPunct="1">
              <a:lnSpc>
                <a:spcPct val="120000"/>
              </a:lnSpc>
              <a:spcBef>
                <a:spcPts val="600"/>
              </a:spcBef>
              <a:buSzPct val="145000"/>
              <a:buFont typeface="Arial" panose="020B0604020202020204" pitchFamily="34" charset="0"/>
              <a:buChar char="•"/>
              <a:defRPr/>
            </a:pPr>
            <a:r>
              <a:rPr lang="en-US" altLang="pt-PT" b="1" dirty="0" smtClean="0">
                <a:solidFill>
                  <a:srgbClr val="003366"/>
                </a:solidFill>
              </a:rPr>
              <a:t>Internal </a:t>
            </a:r>
            <a:r>
              <a:rPr lang="en-US" altLang="pt-PT" b="1" dirty="0">
                <a:solidFill>
                  <a:srgbClr val="003366"/>
                </a:solidFill>
              </a:rPr>
              <a:t>quality evaluation concerns </a:t>
            </a:r>
            <a:r>
              <a:rPr lang="en-US" altLang="pt-PT" sz="2000" b="1" dirty="0">
                <a:solidFill>
                  <a:srgbClr val="003366"/>
                </a:solidFill>
                <a:effectLst>
                  <a:outerShdw blurRad="38100" dist="38100" dir="2700000" algn="tl">
                    <a:srgbClr val="000000">
                      <a:alpha val="43137"/>
                    </a:srgbClr>
                  </a:outerShdw>
                </a:effectLst>
              </a:rPr>
              <a:t>all aspects </a:t>
            </a:r>
            <a:r>
              <a:rPr lang="en-US" altLang="pt-PT" b="1" dirty="0">
                <a:solidFill>
                  <a:srgbClr val="003366"/>
                </a:solidFill>
              </a:rPr>
              <a:t>of the SWARM project </a:t>
            </a:r>
            <a:r>
              <a:rPr lang="en-US" altLang="pt-PT" b="1" dirty="0" smtClean="0">
                <a:solidFill>
                  <a:srgbClr val="003366"/>
                </a:solidFill>
              </a:rPr>
              <a:t>(</a:t>
            </a:r>
            <a:r>
              <a:rPr lang="en-US" altLang="pt-PT" sz="1600" dirty="0" smtClean="0">
                <a:solidFill>
                  <a:srgbClr val="003366"/>
                </a:solidFill>
              </a:rPr>
              <a:t>including </a:t>
            </a:r>
            <a:r>
              <a:rPr lang="en-US" altLang="pt-PT" sz="1600" dirty="0">
                <a:solidFill>
                  <a:srgbClr val="003366"/>
                </a:solidFill>
              </a:rPr>
              <a:t>financial and administrative, management, deliverables, dissemination, academic dimension, impact and relations with </a:t>
            </a:r>
            <a:r>
              <a:rPr lang="en-US" altLang="pt-PT" sz="1600" dirty="0" smtClean="0">
                <a:solidFill>
                  <a:srgbClr val="003366"/>
                </a:solidFill>
              </a:rPr>
              <a:t>EU</a:t>
            </a:r>
            <a:r>
              <a:rPr lang="en-US" altLang="pt-PT" b="1" dirty="0" smtClean="0">
                <a:solidFill>
                  <a:srgbClr val="003366"/>
                </a:solidFill>
              </a:rPr>
              <a:t>) and </a:t>
            </a:r>
            <a:r>
              <a:rPr lang="en-US" altLang="pt-PT" sz="2000" b="1" dirty="0">
                <a:solidFill>
                  <a:srgbClr val="003366"/>
                </a:solidFill>
                <a:effectLst>
                  <a:outerShdw blurRad="38100" dist="38100" dir="2700000" algn="tl">
                    <a:srgbClr val="000000">
                      <a:alpha val="43137"/>
                    </a:srgbClr>
                  </a:outerShdw>
                </a:effectLst>
              </a:rPr>
              <a:t>all participants </a:t>
            </a:r>
            <a:r>
              <a:rPr lang="en-US" altLang="pt-PT" b="1" dirty="0" smtClean="0">
                <a:solidFill>
                  <a:srgbClr val="003366"/>
                </a:solidFill>
              </a:rPr>
              <a:t>(</a:t>
            </a:r>
            <a:r>
              <a:rPr lang="en-US" altLang="pt-PT" sz="1600" dirty="0">
                <a:solidFill>
                  <a:srgbClr val="003366"/>
                </a:solidFill>
              </a:rPr>
              <a:t>teaching staff, students, administrative and technician staff, professionals from water sector</a:t>
            </a:r>
            <a:r>
              <a:rPr lang="en-US" altLang="pt-PT" b="1" dirty="0" smtClean="0">
                <a:solidFill>
                  <a:srgbClr val="003366"/>
                </a:solidFill>
              </a:rPr>
              <a:t>)</a:t>
            </a:r>
          </a:p>
          <a:p>
            <a:pPr marL="285750" indent="-285750" algn="just" eaLnBrk="1" hangingPunct="1">
              <a:lnSpc>
                <a:spcPct val="120000"/>
              </a:lnSpc>
              <a:spcBef>
                <a:spcPts val="600"/>
              </a:spcBef>
              <a:buSzPct val="145000"/>
              <a:buFont typeface="Arial" panose="020B0604020202020204" pitchFamily="34" charset="0"/>
              <a:buChar char="•"/>
              <a:defRPr/>
            </a:pPr>
            <a:r>
              <a:rPr lang="en-US" altLang="pt-PT" b="1" dirty="0" smtClean="0">
                <a:solidFill>
                  <a:srgbClr val="003366"/>
                </a:solidFill>
              </a:rPr>
              <a:t>It will be </a:t>
            </a:r>
            <a:r>
              <a:rPr lang="en-US" altLang="pt-PT" b="1" dirty="0">
                <a:solidFill>
                  <a:srgbClr val="003366"/>
                </a:solidFill>
              </a:rPr>
              <a:t>conducted using </a:t>
            </a:r>
            <a:r>
              <a:rPr lang="en-US" altLang="pt-PT" sz="2000" b="1" dirty="0">
                <a:solidFill>
                  <a:srgbClr val="003366"/>
                </a:solidFill>
                <a:effectLst>
                  <a:outerShdw blurRad="38100" dist="38100" dir="2700000" algn="tl">
                    <a:srgbClr val="000000">
                      <a:alpha val="43137"/>
                    </a:srgbClr>
                  </a:outerShdw>
                </a:effectLst>
              </a:rPr>
              <a:t>adequate tools </a:t>
            </a:r>
            <a:r>
              <a:rPr lang="en-US" altLang="pt-PT" b="1" dirty="0" smtClean="0">
                <a:solidFill>
                  <a:srgbClr val="003366"/>
                </a:solidFill>
              </a:rPr>
              <a:t>(</a:t>
            </a:r>
            <a:r>
              <a:rPr lang="en-US" altLang="pt-PT" sz="1600" dirty="0">
                <a:solidFill>
                  <a:srgbClr val="003366"/>
                </a:solidFill>
              </a:rPr>
              <a:t>evaluation forms, questionnaires and different evaluation reports</a:t>
            </a:r>
            <a:r>
              <a:rPr lang="en-US" altLang="pt-PT" b="1" dirty="0" smtClean="0">
                <a:solidFill>
                  <a:srgbClr val="003366"/>
                </a:solidFill>
              </a:rPr>
              <a:t>) </a:t>
            </a:r>
            <a:endParaRPr lang="en-US" altLang="pt-PT" b="1" dirty="0">
              <a:solidFill>
                <a:srgbClr val="003366"/>
              </a:solidFill>
            </a:endParaRPr>
          </a:p>
          <a:p>
            <a:pPr marL="285750" indent="-285750" algn="just" eaLnBrk="1" hangingPunct="1">
              <a:lnSpc>
                <a:spcPct val="120000"/>
              </a:lnSpc>
              <a:spcBef>
                <a:spcPts val="600"/>
              </a:spcBef>
              <a:buSzPct val="145000"/>
              <a:buFont typeface="Arial" panose="020B0604020202020204" pitchFamily="34" charset="0"/>
              <a:buChar char="•"/>
              <a:defRPr/>
            </a:pPr>
            <a:r>
              <a:rPr lang="en-US" altLang="pt-PT" sz="2000" b="1" dirty="0">
                <a:solidFill>
                  <a:srgbClr val="003366"/>
                </a:solidFill>
                <a:effectLst>
                  <a:outerShdw blurRad="38100" dist="38100" dir="2700000" algn="tl">
                    <a:srgbClr val="000000">
                      <a:alpha val="43137"/>
                    </a:srgbClr>
                  </a:outerShdw>
                </a:effectLst>
              </a:rPr>
              <a:t>All partners are responsible for regular internal evaluation </a:t>
            </a:r>
            <a:r>
              <a:rPr lang="en-US" altLang="pt-PT" b="1" dirty="0" smtClean="0">
                <a:solidFill>
                  <a:srgbClr val="003366"/>
                </a:solidFill>
              </a:rPr>
              <a:t>(</a:t>
            </a:r>
            <a:r>
              <a:rPr lang="en-US" altLang="pt-PT" sz="1600" dirty="0">
                <a:solidFill>
                  <a:srgbClr val="003366"/>
                </a:solidFill>
              </a:rPr>
              <a:t>in compliance with the Logical Framework Matrix (</a:t>
            </a:r>
            <a:r>
              <a:rPr lang="en-US" altLang="pt-PT" sz="1600" dirty="0" err="1">
                <a:solidFill>
                  <a:srgbClr val="003366"/>
                </a:solidFill>
              </a:rPr>
              <a:t>LFM</a:t>
            </a:r>
            <a:r>
              <a:rPr lang="en-US" altLang="pt-PT" sz="1600" dirty="0">
                <a:solidFill>
                  <a:srgbClr val="003366"/>
                </a:solidFill>
              </a:rPr>
              <a:t>), work plan and budget</a:t>
            </a:r>
            <a:r>
              <a:rPr lang="en-US" altLang="pt-PT" b="1" dirty="0" smtClean="0">
                <a:solidFill>
                  <a:srgbClr val="003366"/>
                </a:solidFill>
              </a:rPr>
              <a:t>). </a:t>
            </a:r>
            <a:r>
              <a:rPr lang="en-US" altLang="pt-PT" b="1" dirty="0">
                <a:solidFill>
                  <a:srgbClr val="003366"/>
                </a:solidFill>
              </a:rPr>
              <a:t>The Project Coordinator will </a:t>
            </a:r>
            <a:r>
              <a:rPr lang="en-US" altLang="pt-PT" b="1" dirty="0" smtClean="0">
                <a:solidFill>
                  <a:srgbClr val="003366"/>
                </a:solidFill>
              </a:rPr>
              <a:t>inform partners </a:t>
            </a:r>
            <a:r>
              <a:rPr lang="en-US" altLang="pt-PT" b="1" dirty="0">
                <a:solidFill>
                  <a:srgbClr val="003366"/>
                </a:solidFill>
              </a:rPr>
              <a:t>about evaluation results and </a:t>
            </a:r>
            <a:r>
              <a:rPr lang="en-US" altLang="pt-PT" b="1" dirty="0" smtClean="0">
                <a:solidFill>
                  <a:srgbClr val="003366"/>
                </a:solidFill>
              </a:rPr>
              <a:t>remedial actions (</a:t>
            </a:r>
            <a:r>
              <a:rPr lang="en-US" altLang="pt-PT" sz="1600" dirty="0">
                <a:solidFill>
                  <a:srgbClr val="003366"/>
                </a:solidFill>
              </a:rPr>
              <a:t>if necessary</a:t>
            </a:r>
            <a:r>
              <a:rPr lang="en-US" altLang="pt-PT" b="1" dirty="0" smtClean="0">
                <a:solidFill>
                  <a:srgbClr val="003366"/>
                </a:solidFill>
              </a:rPr>
              <a:t>)</a:t>
            </a:r>
          </a:p>
        </p:txBody>
      </p:sp>
    </p:spTree>
    <p:extLst>
      <p:ext uri="{BB962C8B-B14F-4D97-AF65-F5344CB8AC3E}">
        <p14:creationId xmlns:p14="http://schemas.microsoft.com/office/powerpoint/2010/main" xmlns="" val="8671885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12</a:t>
            </a:fld>
            <a:endParaRPr lang="pt-PT" altLang="pt-PT" sz="900" b="1">
              <a:solidFill>
                <a:schemeClr val="tx2"/>
              </a:solidFill>
            </a:endParaRPr>
          </a:p>
        </p:txBody>
      </p:sp>
      <p:sp>
        <p:nvSpPr>
          <p:cNvPr id="10" name="Text Box 2"/>
          <p:cNvSpPr txBox="1">
            <a:spLocks noChangeArrowheads="1"/>
          </p:cNvSpPr>
          <p:nvPr/>
        </p:nvSpPr>
        <p:spPr bwMode="auto">
          <a:xfrm>
            <a:off x="133350" y="1294483"/>
            <a:ext cx="8934450" cy="4505849"/>
          </a:xfrm>
          <a:prstGeom prst="rect">
            <a:avLst/>
          </a:prstGeom>
          <a:noFill/>
          <a:ln w="9525" algn="ctr">
            <a:noFill/>
            <a:miter lim="800000"/>
            <a:headEnd/>
            <a:tailEnd/>
          </a:ln>
          <a:effectLst/>
        </p:spPr>
        <p:txBody>
          <a:bodyPr>
            <a:spAutoFit/>
          </a:bodyPr>
          <a:lstStyle>
            <a:lvl1pPr marL="357188" indent="-3571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533400" indent="-533400" algn="just" eaLnBrk="1" hangingPunct="1">
              <a:lnSpc>
                <a:spcPct val="130000"/>
              </a:lnSpc>
              <a:spcBef>
                <a:spcPts val="1200"/>
              </a:spcBef>
              <a:buSzPct val="145000"/>
              <a:defRPr/>
            </a:pPr>
            <a:r>
              <a:rPr lang="en-US" altLang="pt-PT" sz="2200" b="1" dirty="0">
                <a:solidFill>
                  <a:srgbClr val="003366"/>
                </a:solidFill>
                <a:effectLst>
                  <a:outerShdw blurRad="38100" dist="38100" dir="2700000" algn="tl">
                    <a:srgbClr val="000000">
                      <a:alpha val="43137"/>
                    </a:srgbClr>
                  </a:outerShdw>
                </a:effectLst>
              </a:rPr>
              <a:t>4</a:t>
            </a:r>
            <a:r>
              <a:rPr lang="en-US" altLang="pt-PT" sz="2200" b="1" dirty="0" smtClean="0">
                <a:solidFill>
                  <a:srgbClr val="003366"/>
                </a:solidFill>
                <a:effectLst>
                  <a:outerShdw blurRad="38100" dist="38100" dir="2700000" algn="tl">
                    <a:srgbClr val="000000">
                      <a:alpha val="43137"/>
                    </a:srgbClr>
                  </a:outerShdw>
                </a:effectLst>
              </a:rPr>
              <a:t>.1</a:t>
            </a:r>
            <a:r>
              <a:rPr lang="en-US" altLang="pt-PT" sz="2200" b="1" dirty="0">
                <a:solidFill>
                  <a:srgbClr val="003366"/>
                </a:solidFill>
                <a:effectLst>
                  <a:outerShdw blurRad="38100" dist="38100" dir="2700000" algn="tl">
                    <a:srgbClr val="000000">
                      <a:alpha val="43137"/>
                    </a:srgbClr>
                  </a:outerShdw>
                </a:effectLst>
              </a:rPr>
              <a:t>	</a:t>
            </a:r>
            <a:r>
              <a:rPr lang="en-US" altLang="pt-PT" sz="2200" b="1" dirty="0" smtClean="0">
                <a:solidFill>
                  <a:srgbClr val="003366"/>
                </a:solidFill>
                <a:effectLst>
                  <a:outerShdw blurRad="38100" dist="38100" dir="2700000" algn="tl">
                    <a:srgbClr val="000000">
                      <a:alpha val="43137"/>
                    </a:srgbClr>
                  </a:outerShdw>
                </a:effectLst>
              </a:rPr>
              <a:t>Responsibilities </a:t>
            </a:r>
            <a:r>
              <a:rPr lang="en-US" altLang="pt-PT" sz="2200" b="1" dirty="0">
                <a:solidFill>
                  <a:srgbClr val="003366"/>
                </a:solidFill>
                <a:effectLst>
                  <a:outerShdw blurRad="38100" dist="38100" dir="2700000" algn="tl">
                    <a:srgbClr val="000000">
                      <a:alpha val="43137"/>
                    </a:srgbClr>
                  </a:outerShdw>
                </a:effectLst>
              </a:rPr>
              <a:t>for internal evaluation of </a:t>
            </a:r>
            <a:r>
              <a:rPr lang="en-US" altLang="pt-PT" sz="2200" b="1" dirty="0" smtClean="0">
                <a:solidFill>
                  <a:srgbClr val="003366"/>
                </a:solidFill>
                <a:effectLst>
                  <a:outerShdw blurRad="38100" dist="38100" dir="2700000" algn="tl">
                    <a:srgbClr val="000000">
                      <a:alpha val="43137"/>
                    </a:srgbClr>
                  </a:outerShdw>
                </a:effectLst>
              </a:rPr>
              <a:t>deliverables</a:t>
            </a:r>
          </a:p>
          <a:p>
            <a:pPr marL="363538" indent="0" algn="just" eaLnBrk="1" hangingPunct="1">
              <a:lnSpc>
                <a:spcPct val="130000"/>
              </a:lnSpc>
              <a:spcBef>
                <a:spcPts val="600"/>
              </a:spcBef>
              <a:buSzPct val="145000"/>
              <a:defRPr/>
            </a:pPr>
            <a:r>
              <a:rPr lang="en-US" altLang="pt-PT" b="1" dirty="0">
                <a:solidFill>
                  <a:srgbClr val="003366"/>
                </a:solidFill>
              </a:rPr>
              <a:t>The</a:t>
            </a:r>
            <a:r>
              <a:rPr lang="en-US" altLang="pt-PT" sz="2200" b="1" dirty="0" smtClean="0">
                <a:solidFill>
                  <a:srgbClr val="003366"/>
                </a:solidFill>
                <a:effectLst>
                  <a:outerShdw blurRad="38100" dist="38100" dir="2700000" algn="tl">
                    <a:srgbClr val="000000">
                      <a:alpha val="43137"/>
                    </a:srgbClr>
                  </a:outerShdw>
                </a:effectLst>
              </a:rPr>
              <a:t> chain </a:t>
            </a:r>
            <a:r>
              <a:rPr lang="en-US" altLang="pt-PT" sz="2200" b="1" dirty="0">
                <a:solidFill>
                  <a:srgbClr val="003366"/>
                </a:solidFill>
                <a:effectLst>
                  <a:outerShdw blurRad="38100" dist="38100" dir="2700000" algn="tl">
                    <a:srgbClr val="000000">
                      <a:alpha val="43137"/>
                    </a:srgbClr>
                  </a:outerShdw>
                </a:effectLst>
              </a:rPr>
              <a:t>of responsibilities for internal evaluation of deliverables </a:t>
            </a:r>
            <a:r>
              <a:rPr lang="en-US" altLang="pt-PT" b="1" dirty="0">
                <a:solidFill>
                  <a:srgbClr val="003366"/>
                </a:solidFill>
              </a:rPr>
              <a:t>starts with </a:t>
            </a:r>
            <a:r>
              <a:rPr lang="en-US" altLang="pt-PT" b="1" dirty="0" smtClean="0">
                <a:solidFill>
                  <a:srgbClr val="003366"/>
                </a:solidFill>
              </a:rPr>
              <a:t>the (hierarchical order):</a:t>
            </a:r>
          </a:p>
          <a:p>
            <a:pPr marL="1439863" indent="-361950" algn="just" eaLnBrk="1" hangingPunct="1">
              <a:lnSpc>
                <a:spcPct val="130000"/>
              </a:lnSpc>
              <a:spcBef>
                <a:spcPts val="1800"/>
              </a:spcBef>
              <a:buSzPct val="145000"/>
              <a:buFont typeface="+mj-lt"/>
              <a:buAutoNum type="arabicPeriod"/>
              <a:defRPr/>
            </a:pPr>
            <a:r>
              <a:rPr lang="en-US" altLang="pt-PT" sz="2000" b="1" dirty="0" smtClean="0">
                <a:solidFill>
                  <a:srgbClr val="003366"/>
                </a:solidFill>
                <a:effectLst>
                  <a:outerShdw blurRad="38100" dist="38100" dir="2700000" algn="tl">
                    <a:srgbClr val="000000">
                      <a:alpha val="43137"/>
                    </a:srgbClr>
                  </a:outerShdw>
                </a:effectLst>
              </a:rPr>
              <a:t>Authors</a:t>
            </a:r>
            <a:r>
              <a:rPr lang="en-US" altLang="pt-PT" b="1" dirty="0" smtClean="0">
                <a:solidFill>
                  <a:srgbClr val="003366"/>
                </a:solidFill>
              </a:rPr>
              <a:t> </a:t>
            </a:r>
            <a:r>
              <a:rPr lang="en-US" altLang="pt-PT" b="1" dirty="0">
                <a:solidFill>
                  <a:srgbClr val="003366"/>
                </a:solidFill>
              </a:rPr>
              <a:t>of </a:t>
            </a:r>
            <a:r>
              <a:rPr lang="en-US" altLang="pt-PT" b="1" dirty="0" smtClean="0">
                <a:solidFill>
                  <a:srgbClr val="003366"/>
                </a:solidFill>
              </a:rPr>
              <a:t>the deliverables</a:t>
            </a:r>
          </a:p>
          <a:p>
            <a:pPr marL="1439863" indent="-361950" algn="just" eaLnBrk="1" hangingPunct="1">
              <a:lnSpc>
                <a:spcPct val="130000"/>
              </a:lnSpc>
              <a:spcBef>
                <a:spcPts val="600"/>
              </a:spcBef>
              <a:buSzPct val="145000"/>
              <a:buFont typeface="+mj-lt"/>
              <a:buAutoNum type="arabicPeriod"/>
              <a:defRPr/>
            </a:pPr>
            <a:r>
              <a:rPr lang="en-US" altLang="pt-PT" sz="2000" b="1" dirty="0" smtClean="0">
                <a:solidFill>
                  <a:srgbClr val="003366"/>
                </a:solidFill>
                <a:effectLst>
                  <a:outerShdw blurRad="38100" dist="38100" dir="2700000" algn="tl">
                    <a:srgbClr val="000000">
                      <a:alpha val="43137"/>
                    </a:srgbClr>
                  </a:outerShdw>
                </a:effectLst>
              </a:rPr>
              <a:t>Leaders</a:t>
            </a:r>
            <a:r>
              <a:rPr lang="en-US" altLang="pt-PT" b="1" dirty="0" smtClean="0">
                <a:solidFill>
                  <a:srgbClr val="003366"/>
                </a:solidFill>
              </a:rPr>
              <a:t> </a:t>
            </a:r>
            <a:r>
              <a:rPr lang="en-US" altLang="pt-PT" b="1" dirty="0">
                <a:solidFill>
                  <a:srgbClr val="003366"/>
                </a:solidFill>
              </a:rPr>
              <a:t>of task and </a:t>
            </a:r>
            <a:r>
              <a:rPr lang="en-US" altLang="pt-PT" b="1" dirty="0" smtClean="0">
                <a:solidFill>
                  <a:srgbClr val="003366"/>
                </a:solidFill>
              </a:rPr>
              <a:t>WPs</a:t>
            </a:r>
          </a:p>
          <a:p>
            <a:pPr marL="1439863" indent="-361950" algn="just" eaLnBrk="1" hangingPunct="1">
              <a:lnSpc>
                <a:spcPct val="130000"/>
              </a:lnSpc>
              <a:spcBef>
                <a:spcPts val="600"/>
              </a:spcBef>
              <a:buSzPct val="145000"/>
              <a:buFont typeface="+mj-lt"/>
              <a:buAutoNum type="arabicPeriod"/>
              <a:defRPr/>
            </a:pPr>
            <a:r>
              <a:rPr lang="en-US" altLang="pt-PT" sz="2000" b="1" dirty="0" smtClean="0">
                <a:solidFill>
                  <a:srgbClr val="003366"/>
                </a:solidFill>
                <a:effectLst>
                  <a:outerShdw blurRad="38100" dist="38100" dir="2700000" algn="tl">
                    <a:srgbClr val="000000">
                      <a:alpha val="43137"/>
                    </a:srgbClr>
                  </a:outerShdw>
                </a:effectLst>
              </a:rPr>
              <a:t>Reviewers</a:t>
            </a:r>
            <a:r>
              <a:rPr lang="en-US" altLang="pt-PT" b="1" dirty="0" smtClean="0">
                <a:solidFill>
                  <a:srgbClr val="003366"/>
                </a:solidFill>
              </a:rPr>
              <a:t> </a:t>
            </a:r>
            <a:r>
              <a:rPr lang="en-US" altLang="pt-PT" b="1" dirty="0">
                <a:solidFill>
                  <a:srgbClr val="003366"/>
                </a:solidFill>
              </a:rPr>
              <a:t>of the </a:t>
            </a:r>
            <a:r>
              <a:rPr lang="en-US" altLang="pt-PT" b="1" dirty="0" smtClean="0">
                <a:solidFill>
                  <a:srgbClr val="003366"/>
                </a:solidFill>
              </a:rPr>
              <a:t>deliverables</a:t>
            </a:r>
          </a:p>
          <a:p>
            <a:pPr marL="1439863" indent="-361950" algn="just" eaLnBrk="1" hangingPunct="1">
              <a:lnSpc>
                <a:spcPct val="130000"/>
              </a:lnSpc>
              <a:spcBef>
                <a:spcPts val="600"/>
              </a:spcBef>
              <a:buSzPct val="145000"/>
              <a:buFont typeface="+mj-lt"/>
              <a:buAutoNum type="arabicPeriod"/>
              <a:defRPr/>
            </a:pPr>
            <a:r>
              <a:rPr lang="en-US" altLang="pt-PT" sz="2000" b="1" dirty="0">
                <a:solidFill>
                  <a:srgbClr val="003366"/>
                </a:solidFill>
                <a:effectLst>
                  <a:outerShdw blurRad="38100" dist="38100" dir="2700000" algn="tl">
                    <a:srgbClr val="000000">
                      <a:alpha val="43137"/>
                    </a:srgbClr>
                  </a:outerShdw>
                </a:effectLst>
              </a:rPr>
              <a:t>Project Coordinator </a:t>
            </a:r>
            <a:r>
              <a:rPr lang="en-US" altLang="pt-PT" b="1" dirty="0">
                <a:solidFill>
                  <a:srgbClr val="003366"/>
                </a:solidFill>
              </a:rPr>
              <a:t>control </a:t>
            </a:r>
            <a:endParaRPr lang="en-US" altLang="pt-PT" b="1" dirty="0" smtClean="0">
              <a:solidFill>
                <a:srgbClr val="003366"/>
              </a:solidFill>
            </a:endParaRPr>
          </a:p>
          <a:p>
            <a:pPr marL="1439863" indent="-361950" algn="just" eaLnBrk="1" hangingPunct="1">
              <a:lnSpc>
                <a:spcPct val="130000"/>
              </a:lnSpc>
              <a:spcBef>
                <a:spcPts val="600"/>
              </a:spcBef>
              <a:buSzPct val="145000"/>
              <a:buFont typeface="+mj-lt"/>
              <a:buAutoNum type="arabicPeriod"/>
              <a:defRPr/>
            </a:pPr>
            <a:r>
              <a:rPr lang="en-US" altLang="pt-PT" sz="2000" b="1" dirty="0">
                <a:solidFill>
                  <a:srgbClr val="003366"/>
                </a:solidFill>
                <a:effectLst>
                  <a:outerShdw blurRad="38100" dist="38100" dir="2700000" algn="tl">
                    <a:srgbClr val="000000">
                      <a:alpha val="43137"/>
                    </a:srgbClr>
                  </a:outerShdw>
                </a:effectLst>
              </a:rPr>
              <a:t>Steering Committee </a:t>
            </a:r>
            <a:r>
              <a:rPr lang="en-US" altLang="pt-PT" sz="2000" b="1" dirty="0" smtClean="0">
                <a:solidFill>
                  <a:srgbClr val="003366"/>
                </a:solidFill>
                <a:effectLst>
                  <a:outerShdw blurRad="38100" dist="38100" dir="2700000" algn="tl">
                    <a:srgbClr val="000000">
                      <a:alpha val="43137"/>
                    </a:srgbClr>
                  </a:outerShdw>
                </a:effectLst>
              </a:rPr>
              <a:t>(SC) </a:t>
            </a:r>
            <a:r>
              <a:rPr lang="en-US" altLang="pt-PT" b="1" dirty="0" smtClean="0">
                <a:solidFill>
                  <a:srgbClr val="003366"/>
                </a:solidFill>
              </a:rPr>
              <a:t>supervising</a:t>
            </a:r>
          </a:p>
          <a:p>
            <a:pPr marL="1439863" indent="-361950" algn="just" eaLnBrk="1" hangingPunct="1">
              <a:lnSpc>
                <a:spcPct val="130000"/>
              </a:lnSpc>
              <a:spcBef>
                <a:spcPts val="600"/>
              </a:spcBef>
              <a:buSzPct val="145000"/>
              <a:buFont typeface="+mj-lt"/>
              <a:buAutoNum type="arabicPeriod"/>
              <a:defRPr/>
            </a:pPr>
            <a:r>
              <a:rPr lang="en-US" altLang="pt-PT" b="1" dirty="0" smtClean="0">
                <a:solidFill>
                  <a:srgbClr val="003366"/>
                </a:solidFill>
              </a:rPr>
              <a:t>Adoption </a:t>
            </a:r>
            <a:r>
              <a:rPr lang="en-US" altLang="pt-PT" b="1" dirty="0">
                <a:solidFill>
                  <a:srgbClr val="003366"/>
                </a:solidFill>
              </a:rPr>
              <a:t>of deliverables on </a:t>
            </a:r>
            <a:r>
              <a:rPr lang="en-US" altLang="pt-PT" sz="2000" b="1" dirty="0" smtClean="0">
                <a:solidFill>
                  <a:srgbClr val="003366"/>
                </a:solidFill>
                <a:effectLst>
                  <a:outerShdw blurRad="38100" dist="38100" dir="2700000" algn="tl">
                    <a:srgbClr val="000000">
                      <a:alpha val="43137"/>
                    </a:srgbClr>
                  </a:outerShdw>
                </a:effectLst>
              </a:rPr>
              <a:t>Steering Committee</a:t>
            </a:r>
            <a:r>
              <a:rPr lang="en-US" altLang="pt-PT" b="1" dirty="0" smtClean="0">
                <a:solidFill>
                  <a:srgbClr val="003366"/>
                </a:solidFill>
              </a:rPr>
              <a:t> meeting</a:t>
            </a:r>
          </a:p>
        </p:txBody>
      </p:sp>
    </p:spTree>
    <p:extLst>
      <p:ext uri="{BB962C8B-B14F-4D97-AF65-F5344CB8AC3E}">
        <p14:creationId xmlns:p14="http://schemas.microsoft.com/office/powerpoint/2010/main" xmlns="" val="329641617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096000"/>
            <a:ext cx="9144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13</a:t>
            </a:fld>
            <a:endParaRPr lang="pt-PT" altLang="pt-PT" sz="900" b="1">
              <a:solidFill>
                <a:schemeClr val="tx2"/>
              </a:solidFill>
            </a:endParaRPr>
          </a:p>
        </p:txBody>
      </p:sp>
      <p:sp>
        <p:nvSpPr>
          <p:cNvPr id="2" name="Rectangle 1"/>
          <p:cNvSpPr/>
          <p:nvPr/>
        </p:nvSpPr>
        <p:spPr>
          <a:xfrm>
            <a:off x="1905000" y="533400"/>
            <a:ext cx="7162800" cy="1107996"/>
          </a:xfrm>
          <a:prstGeom prst="rect">
            <a:avLst/>
          </a:prstGeom>
        </p:spPr>
        <p:txBody>
          <a:bodyPr wrap="square">
            <a:spAutoFit/>
          </a:bodyPr>
          <a:lstStyle/>
          <a:p>
            <a:pPr algn="r"/>
            <a:r>
              <a:rPr lang="en-US" sz="2200" b="1" dirty="0">
                <a:solidFill>
                  <a:srgbClr val="003366"/>
                </a:solidFill>
                <a:effectLst>
                  <a:outerShdw blurRad="38100" dist="38100" dir="2700000" algn="tl">
                    <a:srgbClr val="000000">
                      <a:alpha val="43137"/>
                    </a:srgbClr>
                  </a:outerShdw>
                </a:effectLst>
                <a:latin typeface="Arial" charset="0"/>
                <a:cs typeface="Arial" charset="0"/>
              </a:rPr>
              <a:t>Table 3 </a:t>
            </a:r>
            <a:r>
              <a:rPr lang="en-US" sz="2200" b="1" dirty="0" smtClean="0">
                <a:solidFill>
                  <a:srgbClr val="003366"/>
                </a:solidFill>
                <a:effectLst>
                  <a:outerShdw blurRad="38100" dist="38100" dir="2700000" algn="tl">
                    <a:srgbClr val="000000">
                      <a:alpha val="43137"/>
                    </a:srgbClr>
                  </a:outerShdw>
                </a:effectLst>
                <a:latin typeface="Arial" charset="0"/>
                <a:cs typeface="Arial" charset="0"/>
              </a:rPr>
              <a:t>- </a:t>
            </a:r>
            <a:r>
              <a:rPr lang="en-US" sz="2200" b="1" dirty="0" err="1" smtClean="0">
                <a:solidFill>
                  <a:srgbClr val="003366"/>
                </a:solidFill>
                <a:effectLst>
                  <a:outerShdw blurRad="38100" dist="38100" dir="2700000" algn="tl">
                    <a:srgbClr val="000000">
                      <a:alpha val="43137"/>
                    </a:srgbClr>
                  </a:outerShdw>
                </a:effectLst>
                <a:latin typeface="Arial" charset="0"/>
                <a:cs typeface="Arial" charset="0"/>
              </a:rPr>
              <a:t>QAC</a:t>
            </a:r>
            <a:r>
              <a:rPr lang="en-US" sz="2200" b="1" dirty="0" smtClean="0">
                <a:solidFill>
                  <a:srgbClr val="003366"/>
                </a:solidFill>
                <a:effectLst>
                  <a:outerShdw blurRad="38100" dist="38100" dir="2700000" algn="tl">
                    <a:srgbClr val="000000">
                      <a:alpha val="43137"/>
                    </a:srgbClr>
                  </a:outerShdw>
                </a:effectLst>
                <a:latin typeface="Arial" charset="0"/>
                <a:cs typeface="Arial" charset="0"/>
              </a:rPr>
              <a:t> persons </a:t>
            </a:r>
            <a:r>
              <a:rPr lang="en-US" sz="2200" b="1" dirty="0">
                <a:solidFill>
                  <a:srgbClr val="003366"/>
                </a:solidFill>
                <a:effectLst>
                  <a:outerShdw blurRad="38100" dist="38100" dir="2700000" algn="tl">
                    <a:srgbClr val="000000">
                      <a:alpha val="43137"/>
                    </a:srgbClr>
                  </a:outerShdw>
                </a:effectLst>
                <a:latin typeface="Arial" charset="0"/>
                <a:cs typeface="Arial" charset="0"/>
              </a:rPr>
              <a:t>assigned to the supervision of the internal </a:t>
            </a:r>
            <a:r>
              <a:rPr lang="en-US" sz="2200" b="1" dirty="0" smtClean="0">
                <a:solidFill>
                  <a:srgbClr val="003366"/>
                </a:solidFill>
                <a:effectLst>
                  <a:outerShdw blurRad="38100" dist="38100" dir="2700000" algn="tl">
                    <a:srgbClr val="000000">
                      <a:alpha val="43137"/>
                    </a:srgbClr>
                  </a:outerShdw>
                </a:effectLst>
                <a:latin typeface="Arial" charset="0"/>
                <a:cs typeface="Arial" charset="0"/>
              </a:rPr>
              <a:t>evaluation </a:t>
            </a:r>
          </a:p>
          <a:p>
            <a:pPr algn="r"/>
            <a:r>
              <a:rPr lang="en-US" sz="2200" b="1" dirty="0" smtClean="0">
                <a:solidFill>
                  <a:srgbClr val="003366"/>
                </a:solidFill>
                <a:effectLst>
                  <a:outerShdw blurRad="38100" dist="38100" dir="2700000" algn="tl">
                    <a:srgbClr val="000000">
                      <a:alpha val="43137"/>
                    </a:srgbClr>
                  </a:outerShdw>
                </a:effectLst>
                <a:latin typeface="Arial" charset="0"/>
                <a:cs typeface="Arial" charset="0"/>
              </a:rPr>
              <a:t>of deliverables</a:t>
            </a:r>
            <a:endParaRPr lang="en-GB" sz="2200" b="1" dirty="0">
              <a:solidFill>
                <a:srgbClr val="003366"/>
              </a:solidFill>
              <a:effectLst>
                <a:outerShdw blurRad="38100" dist="38100" dir="2700000" algn="tl">
                  <a:srgbClr val="000000">
                    <a:alpha val="43137"/>
                  </a:srgbClr>
                </a:outerShdw>
              </a:effectLst>
              <a:latin typeface="Arial" charset="0"/>
              <a:cs typeface="Arial" charset="0"/>
            </a:endParaRPr>
          </a:p>
        </p:txBody>
      </p:sp>
      <p:graphicFrame>
        <p:nvGraphicFramePr>
          <p:cNvPr id="10" name="Table 9"/>
          <p:cNvGraphicFramePr>
            <a:graphicFrameLocks noGrp="1"/>
          </p:cNvGraphicFramePr>
          <p:nvPr>
            <p:extLst>
              <p:ext uri="{D42A27DB-BD31-4B8C-83A1-F6EECF244321}">
                <p14:modId xmlns:p14="http://schemas.microsoft.com/office/powerpoint/2010/main" xmlns="" val="2741689053"/>
              </p:ext>
            </p:extLst>
          </p:nvPr>
        </p:nvGraphicFramePr>
        <p:xfrm>
          <a:off x="76200" y="1162366"/>
          <a:ext cx="4019447" cy="5086731"/>
        </p:xfrm>
        <a:graphic>
          <a:graphicData uri="http://schemas.openxmlformats.org/drawingml/2006/table">
            <a:tbl>
              <a:tblPr firstRow="1" firstCol="1" bandRow="1">
                <a:tableStyleId>{5C22544A-7EE6-4342-B048-85BDC9FD1C3A}</a:tableStyleId>
              </a:tblPr>
              <a:tblGrid>
                <a:gridCol w="246509"/>
                <a:gridCol w="1849033"/>
                <a:gridCol w="1923905"/>
              </a:tblGrid>
              <a:tr h="123692">
                <a:tc>
                  <a:txBody>
                    <a:bodyPr/>
                    <a:lstStyle/>
                    <a:p>
                      <a:pPr marL="255905" indent="-255905" algn="ctr">
                        <a:lnSpc>
                          <a:spcPct val="107000"/>
                        </a:lnSpc>
                        <a:spcAft>
                          <a:spcPts val="0"/>
                        </a:spcAft>
                        <a:tabLst>
                          <a:tab pos="252095" algn="l"/>
                        </a:tabLst>
                      </a:pPr>
                      <a:r>
                        <a:rPr lang="en-US" sz="800" kern="1200" dirty="0">
                          <a:effectLst/>
                        </a:rPr>
                        <a:t>No.</a:t>
                      </a:r>
                      <a:endParaRPr lang="pt-P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marL="255905" indent="-255905" algn="ctr">
                        <a:lnSpc>
                          <a:spcPct val="107000"/>
                        </a:lnSpc>
                        <a:spcAft>
                          <a:spcPts val="0"/>
                        </a:spcAft>
                        <a:tabLst>
                          <a:tab pos="252095" algn="l"/>
                        </a:tabLst>
                      </a:pPr>
                      <a:r>
                        <a:rPr lang="en-US" sz="800" kern="1200">
                          <a:effectLst/>
                        </a:rPr>
                        <a:t>Activity</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marL="255905" indent="-255905" algn="ctr">
                        <a:lnSpc>
                          <a:spcPct val="107000"/>
                        </a:lnSpc>
                        <a:spcAft>
                          <a:spcPts val="0"/>
                        </a:spcAft>
                        <a:tabLst>
                          <a:tab pos="252095" algn="l"/>
                        </a:tabLst>
                      </a:pPr>
                      <a:r>
                        <a:rPr lang="en-US" sz="800" kern="1200">
                          <a:effectLst/>
                        </a:rPr>
                        <a:t>QAC responsible person</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r h="247384">
                <a:tc>
                  <a:txBody>
                    <a:bodyPr/>
                    <a:lstStyle/>
                    <a:p>
                      <a:pPr marL="255905" indent="-255905" algn="ctr">
                        <a:lnSpc>
                          <a:spcPct val="107000"/>
                        </a:lnSpc>
                        <a:spcAft>
                          <a:spcPts val="0"/>
                        </a:spcAft>
                        <a:tabLst>
                          <a:tab pos="252095" algn="l"/>
                        </a:tabLst>
                      </a:pPr>
                      <a:r>
                        <a:rPr lang="en-US" sz="800" kern="1200">
                          <a:effectLst/>
                        </a:rPr>
                        <a:t>1.1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pPr>
                      <a:r>
                        <a:rPr lang="en-US" sz="800" kern="1200">
                          <a:effectLst/>
                        </a:rPr>
                        <a:t>Identification of WB regional issues related to WRM</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nSpc>
                          <a:spcPct val="107000"/>
                        </a:lnSpc>
                        <a:spcAft>
                          <a:spcPts val="0"/>
                        </a:spcAft>
                      </a:pPr>
                      <a:r>
                        <a:rPr lang="pt-PT" sz="800" dirty="0">
                          <a:effectLst/>
                        </a:rPr>
                        <a:t>Maria Manuela Portela/Elisabeth </a:t>
                      </a:r>
                      <a:r>
                        <a:rPr lang="pt-PT" sz="800" dirty="0" err="1">
                          <a:effectLst/>
                        </a:rPr>
                        <a:t>Sundheim</a:t>
                      </a:r>
                      <a:r>
                        <a:rPr lang="pt-PT" sz="800" dirty="0">
                          <a:effectLst/>
                        </a:rPr>
                        <a:t> </a:t>
                      </a:r>
                      <a:r>
                        <a:rPr lang="pt-PT" sz="800" dirty="0" err="1">
                          <a:effectLst/>
                        </a:rPr>
                        <a:t>Hoff</a:t>
                      </a:r>
                      <a:endParaRPr lang="pt-P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r h="371077">
                <a:tc>
                  <a:txBody>
                    <a:bodyPr/>
                    <a:lstStyle/>
                    <a:p>
                      <a:pPr marL="255905" indent="-255905" algn="ctr">
                        <a:lnSpc>
                          <a:spcPct val="107000"/>
                        </a:lnSpc>
                        <a:spcAft>
                          <a:spcPts val="0"/>
                        </a:spcAft>
                        <a:tabLst>
                          <a:tab pos="252095" algn="l"/>
                        </a:tabLst>
                      </a:pPr>
                      <a:r>
                        <a:rPr lang="en-US" sz="800" kern="1200">
                          <a:effectLst/>
                        </a:rPr>
                        <a:t>1.2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tabLst>
                          <a:tab pos="252095" algn="l"/>
                        </a:tabLst>
                      </a:pPr>
                      <a:r>
                        <a:rPr lang="en-US" sz="800">
                          <a:effectLst/>
                        </a:rPr>
                        <a:t>Analyse of EU innovations in  water policy and EU recommendations and legislation in water sector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nSpc>
                          <a:spcPct val="107000"/>
                        </a:lnSpc>
                        <a:spcAft>
                          <a:spcPts val="0"/>
                        </a:spcAft>
                      </a:pPr>
                      <a:r>
                        <a:rPr lang="en-US" sz="800">
                          <a:effectLst/>
                        </a:rPr>
                        <a:t>Elisabeth Sundheim Hoff/Barbara Karleuša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r h="247384">
                <a:tc>
                  <a:txBody>
                    <a:bodyPr/>
                    <a:lstStyle/>
                    <a:p>
                      <a:pPr marL="255905" indent="-255905" algn="ctr">
                        <a:lnSpc>
                          <a:spcPct val="107000"/>
                        </a:lnSpc>
                        <a:spcAft>
                          <a:spcPts val="0"/>
                        </a:spcAft>
                        <a:tabLst>
                          <a:tab pos="252095" algn="l"/>
                        </a:tabLst>
                      </a:pPr>
                      <a:r>
                        <a:rPr lang="en-US" sz="800" kern="1200">
                          <a:effectLst/>
                        </a:rPr>
                        <a:t>1.3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tabLst>
                          <a:tab pos="252095" algn="l"/>
                        </a:tabLst>
                      </a:pPr>
                      <a:r>
                        <a:rPr lang="en-US" sz="800">
                          <a:effectLst/>
                        </a:rPr>
                        <a:t>Analyse of existing curricula related to WRM in both EU and WB partner countries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nSpc>
                          <a:spcPct val="107000"/>
                        </a:lnSpc>
                        <a:spcAft>
                          <a:spcPts val="0"/>
                        </a:spcAft>
                      </a:pPr>
                      <a:r>
                        <a:rPr lang="pt-PT" sz="800">
                          <a:effectLst/>
                        </a:rPr>
                        <a:t>Maria Mavrova-Guirguinova/Maria Manuela Portela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r h="393188">
                <a:tc>
                  <a:txBody>
                    <a:bodyPr/>
                    <a:lstStyle/>
                    <a:p>
                      <a:pPr marL="255905" indent="-255905" algn="ctr">
                        <a:lnSpc>
                          <a:spcPct val="107000"/>
                        </a:lnSpc>
                        <a:spcAft>
                          <a:spcPts val="0"/>
                        </a:spcAft>
                        <a:tabLst>
                          <a:tab pos="252095" algn="l"/>
                        </a:tabLst>
                      </a:pPr>
                      <a:r>
                        <a:rPr lang="en-US" sz="800" kern="1200">
                          <a:effectLst/>
                        </a:rPr>
                        <a:t>1.4</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tabLst>
                          <a:tab pos="252095" algn="l"/>
                        </a:tabLst>
                      </a:pPr>
                      <a:r>
                        <a:rPr lang="en-US" sz="800">
                          <a:effectLst/>
                        </a:rPr>
                        <a:t>Identification of needed laboratory resources in WB HEIs and alignment with formed EU HEIs WRM laboratory equipment list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nSpc>
                          <a:spcPct val="107000"/>
                        </a:lnSpc>
                        <a:spcAft>
                          <a:spcPts val="0"/>
                        </a:spcAft>
                      </a:pPr>
                      <a:r>
                        <a:rPr lang="en-US" sz="800" dirty="0">
                          <a:effectLst/>
                        </a:rPr>
                        <a:t>Barbara </a:t>
                      </a:r>
                      <a:r>
                        <a:rPr lang="en-US" sz="800" dirty="0" err="1">
                          <a:effectLst/>
                        </a:rPr>
                        <a:t>Karleuša</a:t>
                      </a:r>
                      <a:endParaRPr lang="pt-P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r h="247384">
                <a:tc>
                  <a:txBody>
                    <a:bodyPr/>
                    <a:lstStyle/>
                    <a:p>
                      <a:pPr marL="255905" indent="-255905" algn="ctr">
                        <a:lnSpc>
                          <a:spcPct val="107000"/>
                        </a:lnSpc>
                        <a:spcAft>
                          <a:spcPts val="0"/>
                        </a:spcAft>
                        <a:tabLst>
                          <a:tab pos="252095" algn="l"/>
                        </a:tabLst>
                      </a:pPr>
                      <a:r>
                        <a:rPr lang="en-US" sz="800" kern="1200">
                          <a:effectLst/>
                        </a:rPr>
                        <a:t>1.5</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tabLst>
                          <a:tab pos="252095" algn="l"/>
                        </a:tabLst>
                      </a:pPr>
                      <a:r>
                        <a:rPr lang="en-US" sz="800">
                          <a:effectLst/>
                        </a:rPr>
                        <a:t>Workshop on innovative practices in the EU water sector: barriers and opportunities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pPr>
                      <a:r>
                        <a:rPr lang="pt-PT" sz="800">
                          <a:effectLst/>
                        </a:rPr>
                        <a:t>Elisabeth Sundheim Hoff /Maria Manuela Portela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r h="247384">
                <a:tc>
                  <a:txBody>
                    <a:bodyPr/>
                    <a:lstStyle/>
                    <a:p>
                      <a:pPr marL="255905" indent="-255905" algn="ctr">
                        <a:lnSpc>
                          <a:spcPts val="1420"/>
                        </a:lnSpc>
                        <a:spcAft>
                          <a:spcPts val="0"/>
                        </a:spcAft>
                        <a:tabLst>
                          <a:tab pos="252095" algn="l"/>
                        </a:tabLst>
                      </a:pPr>
                      <a:r>
                        <a:rPr lang="en-US" sz="800" kern="1200">
                          <a:effectLst/>
                        </a:rPr>
                        <a:t>2.1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tabLst>
                          <a:tab pos="252095" algn="l"/>
                        </a:tabLst>
                      </a:pPr>
                      <a:r>
                        <a:rPr lang="en-US" sz="800">
                          <a:effectLst/>
                        </a:rPr>
                        <a:t>Development of specific competencies and learning outcomes of curricula in WB</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pPr>
                      <a:r>
                        <a:rPr lang="en-US" sz="800">
                          <a:effectLst/>
                        </a:rPr>
                        <a:t>Elisabeth Sundheim Hoff/Barbara Karleuša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r h="123692">
                <a:tc>
                  <a:txBody>
                    <a:bodyPr/>
                    <a:lstStyle/>
                    <a:p>
                      <a:pPr marL="255905" indent="-255905" algn="ctr">
                        <a:lnSpc>
                          <a:spcPct val="107000"/>
                        </a:lnSpc>
                        <a:spcAft>
                          <a:spcPts val="0"/>
                        </a:spcAft>
                        <a:tabLst>
                          <a:tab pos="252095" algn="l"/>
                        </a:tabLst>
                      </a:pPr>
                      <a:r>
                        <a:rPr lang="en-US" sz="800" kern="1200">
                          <a:effectLst/>
                        </a:rPr>
                        <a:t>2.2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tabLst>
                          <a:tab pos="252095" algn="l"/>
                        </a:tabLst>
                      </a:pPr>
                      <a:r>
                        <a:rPr lang="en-US" sz="800">
                          <a:effectLst/>
                        </a:rPr>
                        <a:t>Development of courses content and syllabi</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pPr>
                      <a:r>
                        <a:rPr lang="pt-PT" sz="800">
                          <a:effectLst/>
                        </a:rPr>
                        <a:t>Maria Mavrova-Guirguinova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r h="247384">
                <a:tc>
                  <a:txBody>
                    <a:bodyPr/>
                    <a:lstStyle/>
                    <a:p>
                      <a:pPr marL="255905" indent="-255905" algn="ctr">
                        <a:lnSpc>
                          <a:spcPct val="107000"/>
                        </a:lnSpc>
                        <a:spcAft>
                          <a:spcPts val="0"/>
                        </a:spcAft>
                        <a:tabLst>
                          <a:tab pos="252095" algn="l"/>
                        </a:tabLst>
                      </a:pPr>
                      <a:r>
                        <a:rPr lang="en-US" sz="800" kern="1200">
                          <a:effectLst/>
                        </a:rPr>
                        <a:t>2.3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tabLst>
                          <a:tab pos="252095" algn="l"/>
                        </a:tabLst>
                      </a:pPr>
                      <a:r>
                        <a:rPr lang="en-US" sz="800">
                          <a:effectLst/>
                        </a:rPr>
                        <a:t>Innovation of existing and development of new master curricula for WRM in WB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pPr>
                      <a:r>
                        <a:rPr lang="en-US" sz="800">
                          <a:effectLst/>
                        </a:rPr>
                        <a:t>Elisabeth Sundheim Hoff/Barbara Karleuša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r h="123692">
                <a:tc>
                  <a:txBody>
                    <a:bodyPr/>
                    <a:lstStyle/>
                    <a:p>
                      <a:pPr marL="255905" indent="-255905" algn="ctr">
                        <a:lnSpc>
                          <a:spcPct val="107000"/>
                        </a:lnSpc>
                        <a:spcAft>
                          <a:spcPts val="0"/>
                        </a:spcAft>
                        <a:tabLst>
                          <a:tab pos="252095" algn="l"/>
                        </a:tabLst>
                      </a:pPr>
                      <a:r>
                        <a:rPr lang="en-US" sz="800" kern="1200">
                          <a:effectLst/>
                        </a:rPr>
                        <a:t>2.4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tabLst>
                          <a:tab pos="252095" algn="l"/>
                        </a:tabLst>
                      </a:pPr>
                      <a:r>
                        <a:rPr lang="en-US" sz="800">
                          <a:effectLst/>
                        </a:rPr>
                        <a:t>Accreditation of master curricula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pPr>
                      <a:r>
                        <a:rPr lang="en-US" sz="800" dirty="0">
                          <a:effectLst/>
                        </a:rPr>
                        <a:t>Barbara </a:t>
                      </a:r>
                      <a:r>
                        <a:rPr lang="en-US" sz="800" dirty="0" err="1">
                          <a:effectLst/>
                        </a:rPr>
                        <a:t>Karleuša</a:t>
                      </a:r>
                      <a:endParaRPr lang="pt-P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r h="371077">
                <a:tc>
                  <a:txBody>
                    <a:bodyPr/>
                    <a:lstStyle/>
                    <a:p>
                      <a:pPr marL="255905" indent="-255905" algn="ctr">
                        <a:lnSpc>
                          <a:spcPts val="1200"/>
                        </a:lnSpc>
                        <a:spcAft>
                          <a:spcPts val="0"/>
                        </a:spcAft>
                        <a:tabLst>
                          <a:tab pos="252095" algn="l"/>
                        </a:tabLst>
                      </a:pPr>
                      <a:r>
                        <a:rPr lang="en-US" sz="800" kern="1200">
                          <a:effectLst/>
                        </a:rPr>
                        <a:t>2.5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tabLst>
                          <a:tab pos="252095" algn="l"/>
                        </a:tabLst>
                      </a:pPr>
                      <a:r>
                        <a:rPr lang="en-US" sz="800">
                          <a:effectLst/>
                        </a:rPr>
                        <a:t>Theme-based training of teaching staff for acquiring new teaching and learning methods</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pPr>
                      <a:r>
                        <a:rPr lang="en-US" sz="800" dirty="0">
                          <a:effectLst/>
                        </a:rPr>
                        <a:t>Maria Manuela Portela</a:t>
                      </a:r>
                      <a:endParaRPr lang="pt-P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r h="371077">
                <a:tc>
                  <a:txBody>
                    <a:bodyPr/>
                    <a:lstStyle/>
                    <a:p>
                      <a:pPr marL="255905" indent="-255905" algn="ctr">
                        <a:lnSpc>
                          <a:spcPts val="1200"/>
                        </a:lnSpc>
                        <a:spcAft>
                          <a:spcPts val="0"/>
                        </a:spcAft>
                        <a:tabLst>
                          <a:tab pos="252095" algn="l"/>
                        </a:tabLst>
                      </a:pPr>
                      <a:r>
                        <a:rPr lang="en-US" sz="800" kern="1200">
                          <a:effectLst/>
                        </a:rPr>
                        <a:t>2.6</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tabLst>
                          <a:tab pos="252095" algn="l"/>
                        </a:tabLst>
                      </a:pPr>
                      <a:r>
                        <a:rPr lang="en-US" sz="800">
                          <a:effectLst/>
                        </a:rPr>
                        <a:t>Purchasing of literature, software and laboratory equipment, installation and activation</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ts val="1200"/>
                        </a:lnSpc>
                        <a:spcAft>
                          <a:spcPts val="0"/>
                        </a:spcAft>
                      </a:pPr>
                      <a:r>
                        <a:rPr lang="pt-PT" sz="800">
                          <a:effectLst/>
                        </a:rPr>
                        <a:t>Milan Gocić/Maria Mavrova-Guirguinova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r h="247384">
                <a:tc>
                  <a:txBody>
                    <a:bodyPr/>
                    <a:lstStyle/>
                    <a:p>
                      <a:pPr marL="255905" indent="-255905" algn="ctr">
                        <a:lnSpc>
                          <a:spcPct val="107000"/>
                        </a:lnSpc>
                        <a:spcAft>
                          <a:spcPts val="0"/>
                        </a:spcAft>
                        <a:tabLst>
                          <a:tab pos="252095" algn="l"/>
                        </a:tabLst>
                      </a:pPr>
                      <a:r>
                        <a:rPr lang="en-US" sz="800" kern="1200">
                          <a:effectLst/>
                        </a:rPr>
                        <a:t>3.1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tabLst>
                          <a:tab pos="252095" algn="l"/>
                        </a:tabLst>
                      </a:pPr>
                      <a:r>
                        <a:rPr lang="en-US" sz="800">
                          <a:effectLst/>
                        </a:rPr>
                        <a:t>Introduction with LLL courses for professionals in water sector in EU</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pPr>
                      <a:r>
                        <a:rPr lang="en-US" sz="800">
                          <a:effectLst/>
                        </a:rPr>
                        <a:t>Elisabeth Sundheim Hoff</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r h="247384">
                <a:tc>
                  <a:txBody>
                    <a:bodyPr/>
                    <a:lstStyle/>
                    <a:p>
                      <a:pPr marL="255905" indent="-255905" algn="ctr">
                        <a:lnSpc>
                          <a:spcPct val="107000"/>
                        </a:lnSpc>
                        <a:spcAft>
                          <a:spcPts val="0"/>
                        </a:spcAft>
                        <a:tabLst>
                          <a:tab pos="252095" algn="l"/>
                        </a:tabLst>
                      </a:pPr>
                      <a:r>
                        <a:rPr lang="en-US" sz="800" kern="1200">
                          <a:effectLst/>
                        </a:rPr>
                        <a:t>3.2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tabLst>
                          <a:tab pos="252095" algn="l"/>
                        </a:tabLst>
                      </a:pPr>
                      <a:r>
                        <a:rPr lang="en-US" sz="800">
                          <a:effectLst/>
                        </a:rPr>
                        <a:t>Analyse of water sector needs for LLL courses in WB</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ts val="1200"/>
                        </a:lnSpc>
                        <a:spcAft>
                          <a:spcPts val="0"/>
                        </a:spcAft>
                      </a:pPr>
                      <a:r>
                        <a:rPr lang="en-US" sz="800">
                          <a:effectLst/>
                        </a:rPr>
                        <a:t>Barbara Karleuša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r h="247384">
                <a:tc>
                  <a:txBody>
                    <a:bodyPr/>
                    <a:lstStyle/>
                    <a:p>
                      <a:pPr marL="255905" indent="-255905" algn="ctr">
                        <a:lnSpc>
                          <a:spcPts val="1320"/>
                        </a:lnSpc>
                        <a:spcAft>
                          <a:spcPts val="0"/>
                        </a:spcAft>
                        <a:tabLst>
                          <a:tab pos="252095" algn="l"/>
                        </a:tabLst>
                      </a:pPr>
                      <a:r>
                        <a:rPr lang="en-US" sz="800" kern="1200">
                          <a:effectLst/>
                        </a:rPr>
                        <a:t>3.3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tabLst>
                          <a:tab pos="252095" algn="l"/>
                        </a:tabLst>
                      </a:pPr>
                      <a:r>
                        <a:rPr lang="en-US" sz="800">
                          <a:effectLst/>
                        </a:rPr>
                        <a:t>Development of trainings’ content and corresponding educational material</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pPr>
                      <a:r>
                        <a:rPr lang="pt-PT" sz="800">
                          <a:effectLst/>
                        </a:rPr>
                        <a:t>Maria Mavrova-Guirguinova/Maria Manuela Portela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r h="247384">
                <a:tc>
                  <a:txBody>
                    <a:bodyPr/>
                    <a:lstStyle/>
                    <a:p>
                      <a:pPr marL="255905" indent="-255905" algn="ctr">
                        <a:lnSpc>
                          <a:spcPct val="107000"/>
                        </a:lnSpc>
                        <a:spcAft>
                          <a:spcPts val="0"/>
                        </a:spcAft>
                        <a:tabLst>
                          <a:tab pos="252095" algn="l"/>
                        </a:tabLst>
                      </a:pPr>
                      <a:r>
                        <a:rPr lang="en-US" sz="800" kern="1200">
                          <a:effectLst/>
                        </a:rPr>
                        <a:t>4.1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tabLst>
                          <a:tab pos="252095" algn="l"/>
                        </a:tabLst>
                      </a:pPr>
                      <a:r>
                        <a:rPr lang="en-US" sz="800">
                          <a:effectLst/>
                        </a:rPr>
                        <a:t>Implementation of developed master curricula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ts val="1200"/>
                        </a:lnSpc>
                        <a:spcAft>
                          <a:spcPts val="0"/>
                        </a:spcAft>
                      </a:pPr>
                      <a:r>
                        <a:rPr lang="en-US" sz="800">
                          <a:effectLst/>
                        </a:rPr>
                        <a:t>Maria Mavrova-Guirguinova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r h="247384">
                <a:tc>
                  <a:txBody>
                    <a:bodyPr/>
                    <a:lstStyle/>
                    <a:p>
                      <a:pPr marL="255905" indent="-255905" algn="ctr">
                        <a:lnSpc>
                          <a:spcPct val="107000"/>
                        </a:lnSpc>
                        <a:spcAft>
                          <a:spcPts val="0"/>
                        </a:spcAft>
                        <a:tabLst>
                          <a:tab pos="252095" algn="l"/>
                        </a:tabLst>
                      </a:pPr>
                      <a:r>
                        <a:rPr lang="en-US" sz="800" kern="1200">
                          <a:effectLst/>
                        </a:rPr>
                        <a:t>4.2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tabLst>
                          <a:tab pos="252095" algn="l"/>
                        </a:tabLst>
                      </a:pPr>
                      <a:r>
                        <a:rPr lang="en-US" sz="800">
                          <a:effectLst/>
                        </a:rPr>
                        <a:t>Implementation of trainings for professionals in water sector</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c>
                  <a:txBody>
                    <a:bodyPr/>
                    <a:lstStyle/>
                    <a:p>
                      <a:pPr algn="just">
                        <a:lnSpc>
                          <a:spcPct val="107000"/>
                        </a:lnSpc>
                        <a:spcAft>
                          <a:spcPts val="0"/>
                        </a:spcAft>
                      </a:pPr>
                      <a:r>
                        <a:rPr lang="en-US" sz="800" dirty="0">
                          <a:effectLst/>
                        </a:rPr>
                        <a:t>Elisabeth </a:t>
                      </a:r>
                      <a:r>
                        <a:rPr lang="en-US" sz="800" dirty="0" err="1">
                          <a:effectLst/>
                        </a:rPr>
                        <a:t>Sundheim</a:t>
                      </a:r>
                      <a:r>
                        <a:rPr lang="en-US" sz="800" dirty="0">
                          <a:effectLst/>
                        </a:rPr>
                        <a:t> Hoff</a:t>
                      </a:r>
                      <a:endParaRPr lang="pt-P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7288" marR="47288" marT="0" marB="0"/>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xmlns="" val="3662945246"/>
              </p:ext>
            </p:extLst>
          </p:nvPr>
        </p:nvGraphicFramePr>
        <p:xfrm>
          <a:off x="4495800" y="1610513"/>
          <a:ext cx="4447007" cy="4655993"/>
        </p:xfrm>
        <a:graphic>
          <a:graphicData uri="http://schemas.openxmlformats.org/drawingml/2006/table">
            <a:tbl>
              <a:tblPr firstRow="1" firstCol="1" bandRow="1">
                <a:tableStyleId>{5C22544A-7EE6-4342-B048-85BDC9FD1C3A}</a:tableStyleId>
              </a:tblPr>
              <a:tblGrid>
                <a:gridCol w="272730"/>
                <a:gridCol w="2045720"/>
                <a:gridCol w="2128557"/>
              </a:tblGrid>
              <a:tr h="232523">
                <a:tc>
                  <a:txBody>
                    <a:bodyPr/>
                    <a:lstStyle/>
                    <a:p>
                      <a:pPr marL="255905" indent="-255905" algn="ctr">
                        <a:lnSpc>
                          <a:spcPct val="107000"/>
                        </a:lnSpc>
                        <a:spcAft>
                          <a:spcPts val="0"/>
                        </a:spcAft>
                        <a:tabLst>
                          <a:tab pos="252095" algn="l"/>
                        </a:tabLst>
                      </a:pPr>
                      <a:r>
                        <a:rPr lang="en-US" sz="800" kern="1200" dirty="0">
                          <a:effectLst/>
                        </a:rPr>
                        <a:t>4.3 </a:t>
                      </a:r>
                      <a:endParaRPr lang="pt-P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tabLst>
                          <a:tab pos="252095" algn="l"/>
                        </a:tabLst>
                      </a:pPr>
                      <a:r>
                        <a:rPr lang="en-US" sz="800">
                          <a:effectLst/>
                        </a:rPr>
                        <a:t>Self-evaluation of master curricula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ts val="1200"/>
                        </a:lnSpc>
                        <a:spcAft>
                          <a:spcPts val="0"/>
                        </a:spcAft>
                      </a:pPr>
                      <a:r>
                        <a:rPr lang="pt-PT" sz="800">
                          <a:effectLst/>
                        </a:rPr>
                        <a:t>Maria Manuela Portela/ Maria Mavrova-Guirguinova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273699">
                <a:tc>
                  <a:txBody>
                    <a:bodyPr/>
                    <a:lstStyle/>
                    <a:p>
                      <a:pPr marL="255905" indent="-255905" algn="ctr">
                        <a:lnSpc>
                          <a:spcPct val="107000"/>
                        </a:lnSpc>
                        <a:spcAft>
                          <a:spcPts val="0"/>
                        </a:spcAft>
                        <a:tabLst>
                          <a:tab pos="252095" algn="l"/>
                        </a:tabLst>
                      </a:pPr>
                      <a:r>
                        <a:rPr lang="en-US" sz="800" kern="1200">
                          <a:effectLst/>
                        </a:rPr>
                        <a:t>4.4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tabLst>
                          <a:tab pos="252095" algn="l"/>
                        </a:tabLst>
                      </a:pPr>
                      <a:r>
                        <a:rPr lang="en-US" sz="800">
                          <a:effectLst/>
                        </a:rPr>
                        <a:t>Self-evaluation of trainings for professionals in water sector</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pPr>
                      <a:r>
                        <a:rPr lang="pt-PT" sz="800">
                          <a:effectLst/>
                        </a:rPr>
                        <a:t>Maria Manuela Portela/ Maria Mavrova-Guirguinova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348785">
                <a:tc>
                  <a:txBody>
                    <a:bodyPr/>
                    <a:lstStyle/>
                    <a:p>
                      <a:pPr marL="255905" indent="-255905" algn="ctr">
                        <a:lnSpc>
                          <a:spcPct val="107000"/>
                        </a:lnSpc>
                        <a:spcAft>
                          <a:spcPts val="0"/>
                        </a:spcAft>
                        <a:tabLst>
                          <a:tab pos="252095" algn="l"/>
                        </a:tabLst>
                      </a:pPr>
                      <a:r>
                        <a:rPr lang="en-US" sz="800" kern="1200">
                          <a:effectLst/>
                        </a:rPr>
                        <a:t>5.1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tabLst>
                          <a:tab pos="252095" algn="l"/>
                        </a:tabLst>
                      </a:pPr>
                      <a:r>
                        <a:rPr lang="en-US" sz="800">
                          <a:effectLst/>
                        </a:rPr>
                        <a:t>Development of the Quality and Assurance Plan</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ts val="1200"/>
                        </a:lnSpc>
                        <a:spcAft>
                          <a:spcPts val="0"/>
                        </a:spcAft>
                      </a:pPr>
                      <a:r>
                        <a:rPr lang="pt-PT" sz="800" dirty="0">
                          <a:effectLst/>
                        </a:rPr>
                        <a:t>Maria Manuela Portela/ Milan </a:t>
                      </a:r>
                      <a:r>
                        <a:rPr lang="pt-PT" sz="800" dirty="0" err="1">
                          <a:effectLst/>
                        </a:rPr>
                        <a:t>Gocić</a:t>
                      </a:r>
                      <a:r>
                        <a:rPr lang="pt-PT" sz="800" dirty="0">
                          <a:effectLst/>
                        </a:rPr>
                        <a:t>/Elisabeth </a:t>
                      </a:r>
                      <a:r>
                        <a:rPr lang="pt-PT" sz="800" dirty="0" err="1">
                          <a:effectLst/>
                        </a:rPr>
                        <a:t>Sundheim</a:t>
                      </a:r>
                      <a:r>
                        <a:rPr lang="pt-PT" sz="800" dirty="0">
                          <a:effectLst/>
                        </a:rPr>
                        <a:t> </a:t>
                      </a:r>
                      <a:r>
                        <a:rPr lang="pt-PT" sz="800" dirty="0" err="1">
                          <a:effectLst/>
                        </a:rPr>
                        <a:t>Hoff</a:t>
                      </a:r>
                      <a:r>
                        <a:rPr lang="pt-PT" sz="800" dirty="0">
                          <a:effectLst/>
                        </a:rPr>
                        <a:t>/Maria </a:t>
                      </a:r>
                      <a:r>
                        <a:rPr lang="pt-PT" sz="800" dirty="0" err="1">
                          <a:effectLst/>
                        </a:rPr>
                        <a:t>Mavrova-Guirguinova</a:t>
                      </a:r>
                      <a:r>
                        <a:rPr lang="pt-PT" sz="800" dirty="0">
                          <a:effectLst/>
                        </a:rPr>
                        <a:t>/Barbara </a:t>
                      </a:r>
                      <a:r>
                        <a:rPr lang="pt-PT" sz="800" dirty="0" err="1">
                          <a:effectLst/>
                        </a:rPr>
                        <a:t>Karleuša</a:t>
                      </a:r>
                      <a:endParaRPr lang="pt-P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410549">
                <a:tc>
                  <a:txBody>
                    <a:bodyPr/>
                    <a:lstStyle/>
                    <a:p>
                      <a:pPr marL="255905" indent="-255905" algn="ctr">
                        <a:lnSpc>
                          <a:spcPct val="107000"/>
                        </a:lnSpc>
                        <a:spcAft>
                          <a:spcPts val="0"/>
                        </a:spcAft>
                        <a:tabLst>
                          <a:tab pos="252095" algn="l"/>
                        </a:tabLst>
                      </a:pPr>
                      <a:r>
                        <a:rPr lang="en-US" sz="800" kern="1200">
                          <a:effectLst/>
                        </a:rPr>
                        <a:t>5.2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tabLst>
                          <a:tab pos="252095" algn="l"/>
                        </a:tabLst>
                      </a:pPr>
                      <a:r>
                        <a:rPr lang="en-US" sz="800">
                          <a:effectLst/>
                        </a:rPr>
                        <a:t>Regular Quality Assurance Committee meetings</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pPr>
                      <a:r>
                        <a:rPr lang="pt-PT" sz="800">
                          <a:effectLst/>
                        </a:rPr>
                        <a:t>Maria Manuela Portela/ Milan Gocić/Elisabeth Sundheim Hoff/Maria Mavrova-Guirguinova/Barbara Karleuša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136850">
                <a:tc>
                  <a:txBody>
                    <a:bodyPr/>
                    <a:lstStyle/>
                    <a:p>
                      <a:pPr marL="255905" indent="-255905" algn="ctr">
                        <a:lnSpc>
                          <a:spcPct val="107000"/>
                        </a:lnSpc>
                        <a:spcAft>
                          <a:spcPts val="0"/>
                        </a:spcAft>
                        <a:tabLst>
                          <a:tab pos="252095" algn="l"/>
                        </a:tabLst>
                      </a:pPr>
                      <a:r>
                        <a:rPr lang="en-US" sz="800" kern="1200">
                          <a:effectLst/>
                        </a:rPr>
                        <a:t>5.3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tabLst>
                          <a:tab pos="252095" algn="l"/>
                        </a:tabLst>
                      </a:pPr>
                      <a:r>
                        <a:rPr lang="en-US" sz="800">
                          <a:effectLst/>
                        </a:rPr>
                        <a:t>External evaluation of the project</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ts val="1200"/>
                        </a:lnSpc>
                        <a:spcAft>
                          <a:spcPts val="0"/>
                        </a:spcAft>
                      </a:pPr>
                      <a:r>
                        <a:rPr lang="pt-PT" sz="800">
                          <a:effectLst/>
                        </a:rPr>
                        <a:t>Milan Gocić</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136850">
                <a:tc>
                  <a:txBody>
                    <a:bodyPr/>
                    <a:lstStyle/>
                    <a:p>
                      <a:pPr marL="255905" indent="-255905" algn="ctr">
                        <a:lnSpc>
                          <a:spcPct val="107000"/>
                        </a:lnSpc>
                        <a:spcAft>
                          <a:spcPts val="0"/>
                        </a:spcAft>
                        <a:tabLst>
                          <a:tab pos="252095" algn="l"/>
                        </a:tabLst>
                      </a:pPr>
                      <a:r>
                        <a:rPr lang="en-US" sz="800" kern="1200">
                          <a:effectLst/>
                        </a:rPr>
                        <a:t>5.4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tabLst>
                          <a:tab pos="252095" algn="l"/>
                        </a:tabLst>
                      </a:pPr>
                      <a:r>
                        <a:rPr lang="en-US" sz="800">
                          <a:effectLst/>
                        </a:rPr>
                        <a:t>External financial control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pPr>
                      <a:r>
                        <a:rPr lang="pt-PT" sz="800">
                          <a:effectLst/>
                        </a:rPr>
                        <a:t>Milan Gocić</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348785">
                <a:tc>
                  <a:txBody>
                    <a:bodyPr/>
                    <a:lstStyle/>
                    <a:p>
                      <a:pPr marL="255905" indent="-255905" algn="ctr">
                        <a:lnSpc>
                          <a:spcPct val="107000"/>
                        </a:lnSpc>
                        <a:spcAft>
                          <a:spcPts val="0"/>
                        </a:spcAft>
                        <a:tabLst>
                          <a:tab pos="252095" algn="l"/>
                        </a:tabLst>
                      </a:pPr>
                      <a:r>
                        <a:rPr lang="en-US" sz="800" kern="1200">
                          <a:effectLst/>
                        </a:rPr>
                        <a:t>5.5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tabLst>
                          <a:tab pos="252095" algn="l"/>
                        </a:tabLst>
                      </a:pPr>
                      <a:r>
                        <a:rPr lang="en-US" sz="800">
                          <a:effectLst/>
                        </a:rPr>
                        <a:t>Inter-project coaching</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ts val="1200"/>
                        </a:lnSpc>
                        <a:spcAft>
                          <a:spcPts val="0"/>
                        </a:spcAft>
                      </a:pPr>
                      <a:r>
                        <a:rPr lang="pt-PT" sz="800">
                          <a:effectLst/>
                        </a:rPr>
                        <a:t>Maria Manuela Portela/Milan Gocić/Elisabeth Sundheim Hoff/Maria Mavrova-Guirguinova/Barbara Karleuša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273699">
                <a:tc>
                  <a:txBody>
                    <a:bodyPr/>
                    <a:lstStyle/>
                    <a:p>
                      <a:pPr marL="255905" indent="-255905" algn="ctr">
                        <a:lnSpc>
                          <a:spcPct val="107000"/>
                        </a:lnSpc>
                        <a:spcAft>
                          <a:spcPts val="0"/>
                        </a:spcAft>
                        <a:tabLst>
                          <a:tab pos="252095" algn="l"/>
                        </a:tabLst>
                      </a:pPr>
                      <a:r>
                        <a:rPr lang="en-US" sz="800" kern="1200">
                          <a:effectLst/>
                        </a:rPr>
                        <a:t>6.1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tabLst>
                          <a:tab pos="252095" algn="l"/>
                        </a:tabLst>
                      </a:pPr>
                      <a:r>
                        <a:rPr lang="en-US" sz="800">
                          <a:effectLst/>
                        </a:rPr>
                        <a:t>Creation of the Dissemination &amp; Exploitation Plan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pPr>
                      <a:r>
                        <a:rPr lang="pt-PT" sz="800">
                          <a:effectLst/>
                        </a:rPr>
                        <a:t>Elisabeth Sundheim Hoff</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273699">
                <a:tc>
                  <a:txBody>
                    <a:bodyPr/>
                    <a:lstStyle/>
                    <a:p>
                      <a:pPr marL="255905" indent="-255905" algn="ctr">
                        <a:lnSpc>
                          <a:spcPts val="1610"/>
                        </a:lnSpc>
                        <a:spcAft>
                          <a:spcPts val="0"/>
                        </a:spcAft>
                        <a:tabLst>
                          <a:tab pos="252095" algn="l"/>
                        </a:tabLst>
                      </a:pPr>
                      <a:r>
                        <a:rPr lang="en-US" sz="800" kern="1200">
                          <a:effectLst/>
                        </a:rPr>
                        <a:t>6.2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tabLst>
                          <a:tab pos="252095" algn="l"/>
                        </a:tabLst>
                      </a:pPr>
                      <a:r>
                        <a:rPr lang="en-US" sz="800">
                          <a:effectLst/>
                        </a:rPr>
                        <a:t>Development of project website and promotional materials</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pPr>
                      <a:r>
                        <a:rPr lang="pt-PT" sz="800">
                          <a:effectLst/>
                        </a:rPr>
                        <a:t>Milan Gocić</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136850">
                <a:tc>
                  <a:txBody>
                    <a:bodyPr/>
                    <a:lstStyle/>
                    <a:p>
                      <a:pPr marL="255905" indent="-255905" algn="ctr">
                        <a:lnSpc>
                          <a:spcPct val="107000"/>
                        </a:lnSpc>
                        <a:spcAft>
                          <a:spcPts val="0"/>
                        </a:spcAft>
                        <a:tabLst>
                          <a:tab pos="252095" algn="l"/>
                        </a:tabLst>
                      </a:pPr>
                      <a:r>
                        <a:rPr lang="en-US" sz="800" kern="1200">
                          <a:effectLst/>
                        </a:rPr>
                        <a:t>6.3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tabLst>
                          <a:tab pos="252095" algn="l"/>
                        </a:tabLst>
                      </a:pPr>
                      <a:r>
                        <a:rPr lang="en-US" sz="800">
                          <a:effectLst/>
                        </a:rPr>
                        <a:t>Info days for student enrolment</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pPr>
                      <a:r>
                        <a:rPr lang="en-US" sz="800">
                          <a:effectLst/>
                        </a:rPr>
                        <a:t>Maria Mavrova-Guirguinova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136850">
                <a:tc>
                  <a:txBody>
                    <a:bodyPr/>
                    <a:lstStyle/>
                    <a:p>
                      <a:pPr marL="255905" indent="-255905" algn="ctr">
                        <a:lnSpc>
                          <a:spcPct val="107000"/>
                        </a:lnSpc>
                        <a:spcAft>
                          <a:spcPts val="0"/>
                        </a:spcAft>
                        <a:tabLst>
                          <a:tab pos="252095" algn="l"/>
                        </a:tabLst>
                      </a:pPr>
                      <a:r>
                        <a:rPr lang="en-US" sz="800" kern="1200">
                          <a:effectLst/>
                        </a:rPr>
                        <a:t>6.4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tabLst>
                          <a:tab pos="252095" algn="l"/>
                        </a:tabLst>
                      </a:pPr>
                      <a:r>
                        <a:rPr lang="en-US" sz="800">
                          <a:effectLst/>
                        </a:rPr>
                        <a:t>Roundtables with non-academic sector</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pPr>
                      <a:r>
                        <a:rPr lang="en-US" sz="800">
                          <a:effectLst/>
                        </a:rPr>
                        <a:t>Barbara Karleuša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136850">
                <a:tc>
                  <a:txBody>
                    <a:bodyPr/>
                    <a:lstStyle/>
                    <a:p>
                      <a:pPr marL="255905" indent="-255905" algn="ctr">
                        <a:lnSpc>
                          <a:spcPct val="107000"/>
                        </a:lnSpc>
                        <a:spcAft>
                          <a:spcPts val="0"/>
                        </a:spcAft>
                        <a:tabLst>
                          <a:tab pos="252095" algn="l"/>
                        </a:tabLst>
                      </a:pPr>
                      <a:r>
                        <a:rPr lang="en-US" sz="800" kern="1200">
                          <a:effectLst/>
                        </a:rPr>
                        <a:t>6.5</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tabLst>
                          <a:tab pos="252095" algn="l"/>
                        </a:tabLst>
                      </a:pPr>
                      <a:r>
                        <a:rPr lang="en-US" sz="800">
                          <a:effectLst/>
                        </a:rPr>
                        <a:t>Winter/summer schools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pPr>
                      <a:r>
                        <a:rPr lang="en-US" sz="800">
                          <a:effectLst/>
                        </a:rPr>
                        <a:t>Elisabeth Sundheim Hoff</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136850">
                <a:tc>
                  <a:txBody>
                    <a:bodyPr/>
                    <a:lstStyle/>
                    <a:p>
                      <a:pPr marL="255905" indent="-255905" algn="ctr">
                        <a:lnSpc>
                          <a:spcPct val="107000"/>
                        </a:lnSpc>
                        <a:spcAft>
                          <a:spcPts val="0"/>
                        </a:spcAft>
                        <a:tabLst>
                          <a:tab pos="252095" algn="l"/>
                        </a:tabLst>
                      </a:pPr>
                      <a:r>
                        <a:rPr lang="en-US" sz="800" kern="1200">
                          <a:effectLst/>
                        </a:rPr>
                        <a:t>6.6</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tabLst>
                          <a:tab pos="252095" algn="l"/>
                        </a:tabLst>
                      </a:pPr>
                      <a:r>
                        <a:rPr lang="en-US" sz="800">
                          <a:effectLst/>
                        </a:rPr>
                        <a:t>Symposium for promoting WRM in WB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pPr>
                      <a:r>
                        <a:rPr lang="en-US" sz="800">
                          <a:effectLst/>
                        </a:rPr>
                        <a:t>Maria Mavrova-Guirguinova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136850">
                <a:tc>
                  <a:txBody>
                    <a:bodyPr/>
                    <a:lstStyle/>
                    <a:p>
                      <a:pPr marL="255905" indent="-255905" algn="ctr">
                        <a:lnSpc>
                          <a:spcPct val="107000"/>
                        </a:lnSpc>
                        <a:spcAft>
                          <a:spcPts val="0"/>
                        </a:spcAft>
                        <a:tabLst>
                          <a:tab pos="252095" algn="l"/>
                        </a:tabLst>
                      </a:pPr>
                      <a:r>
                        <a:rPr lang="en-US" sz="800" kern="1200">
                          <a:effectLst/>
                        </a:rPr>
                        <a:t>7.1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tabLst>
                          <a:tab pos="252095" algn="l"/>
                        </a:tabLst>
                      </a:pPr>
                      <a:r>
                        <a:rPr lang="en-US" sz="800">
                          <a:effectLst/>
                        </a:rPr>
                        <a:t>Kick-off meeting</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pPr>
                      <a:r>
                        <a:rPr lang="en-US" sz="800">
                          <a:effectLst/>
                        </a:rPr>
                        <a:t>Barbara Karleuša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136850">
                <a:tc>
                  <a:txBody>
                    <a:bodyPr/>
                    <a:lstStyle/>
                    <a:p>
                      <a:pPr marL="255905" indent="-255905" algn="ctr">
                        <a:lnSpc>
                          <a:spcPct val="107000"/>
                        </a:lnSpc>
                        <a:spcAft>
                          <a:spcPts val="0"/>
                        </a:spcAft>
                        <a:tabLst>
                          <a:tab pos="252095" algn="l"/>
                        </a:tabLst>
                      </a:pPr>
                      <a:r>
                        <a:rPr lang="en-US" sz="800" kern="1200">
                          <a:effectLst/>
                        </a:rPr>
                        <a:t>7.2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tabLst>
                          <a:tab pos="252095" algn="l"/>
                        </a:tabLst>
                      </a:pPr>
                      <a:r>
                        <a:rPr lang="en-US" sz="800">
                          <a:effectLst/>
                        </a:rPr>
                        <a:t>Brussels kick-off meeting</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pPr>
                      <a:r>
                        <a:rPr lang="pt-PT" sz="800">
                          <a:effectLst/>
                        </a:rPr>
                        <a:t>Milan Gocić/Maria Manuela Portela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273699">
                <a:tc>
                  <a:txBody>
                    <a:bodyPr/>
                    <a:lstStyle/>
                    <a:p>
                      <a:pPr marL="255905" indent="-255905" algn="ctr">
                        <a:lnSpc>
                          <a:spcPct val="107000"/>
                        </a:lnSpc>
                        <a:spcAft>
                          <a:spcPts val="0"/>
                        </a:spcAft>
                        <a:tabLst>
                          <a:tab pos="252095" algn="l"/>
                        </a:tabLst>
                      </a:pPr>
                      <a:r>
                        <a:rPr lang="en-US" sz="800" kern="1200">
                          <a:effectLst/>
                        </a:rPr>
                        <a:t>7.3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tabLst>
                          <a:tab pos="252095" algn="l"/>
                        </a:tabLst>
                      </a:pPr>
                      <a:r>
                        <a:rPr lang="en-US" sz="800">
                          <a:effectLst/>
                        </a:rPr>
                        <a:t>Development of the Project  management guide</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pPr>
                      <a:r>
                        <a:rPr lang="en-US" sz="800">
                          <a:effectLst/>
                        </a:rPr>
                        <a:t>Elisabeth Sundheim Hoff</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273699">
                <a:tc>
                  <a:txBody>
                    <a:bodyPr/>
                    <a:lstStyle/>
                    <a:p>
                      <a:pPr marL="255905" indent="-255905" algn="ctr">
                        <a:lnSpc>
                          <a:spcPct val="107000"/>
                        </a:lnSpc>
                        <a:spcAft>
                          <a:spcPts val="0"/>
                        </a:spcAft>
                        <a:tabLst>
                          <a:tab pos="252095" algn="l"/>
                        </a:tabLst>
                      </a:pPr>
                      <a:r>
                        <a:rPr lang="en-US" sz="800" kern="1200">
                          <a:effectLst/>
                        </a:rPr>
                        <a:t>7.4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tabLst>
                          <a:tab pos="252095" algn="l"/>
                        </a:tabLst>
                      </a:pPr>
                      <a:r>
                        <a:rPr lang="en-US" sz="800">
                          <a:effectLst/>
                        </a:rPr>
                        <a:t>Regular Steering Committee &amp; Project Management meetings</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pPr>
                      <a:r>
                        <a:rPr lang="en-US" sz="800">
                          <a:effectLst/>
                        </a:rPr>
                        <a:t>Maria Mavrova-Guirguinova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136850">
                <a:tc>
                  <a:txBody>
                    <a:bodyPr/>
                    <a:lstStyle/>
                    <a:p>
                      <a:pPr marL="255905" indent="-255905" algn="ctr">
                        <a:lnSpc>
                          <a:spcPct val="107000"/>
                        </a:lnSpc>
                        <a:spcAft>
                          <a:spcPts val="0"/>
                        </a:spcAft>
                        <a:tabLst>
                          <a:tab pos="252095" algn="l"/>
                        </a:tabLst>
                      </a:pPr>
                      <a:r>
                        <a:rPr lang="en-US" sz="800" kern="1200">
                          <a:effectLst/>
                        </a:rPr>
                        <a:t>7.5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tabLst>
                          <a:tab pos="252095" algn="l"/>
                        </a:tabLst>
                      </a:pPr>
                      <a:r>
                        <a:rPr lang="en-US" sz="800">
                          <a:effectLst/>
                        </a:rPr>
                        <a:t>Day-to-day coordination of project activities</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pPr>
                      <a:r>
                        <a:rPr lang="en-US" sz="800">
                          <a:effectLst/>
                        </a:rPr>
                        <a:t>Barbara Karleuša</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r h="410549">
                <a:tc>
                  <a:txBody>
                    <a:bodyPr/>
                    <a:lstStyle/>
                    <a:p>
                      <a:pPr marL="255905" indent="-255905" algn="ctr">
                        <a:lnSpc>
                          <a:spcPct val="107000"/>
                        </a:lnSpc>
                        <a:spcAft>
                          <a:spcPts val="0"/>
                        </a:spcAft>
                        <a:tabLst>
                          <a:tab pos="252095" algn="l"/>
                        </a:tabLst>
                      </a:pPr>
                      <a:r>
                        <a:rPr lang="en-US" sz="800" kern="1200">
                          <a:effectLst/>
                        </a:rPr>
                        <a:t>7.6 </a:t>
                      </a:r>
                      <a:endParaRPr lang="pt-PT" sz="80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nSpc>
                          <a:spcPct val="107000"/>
                        </a:lnSpc>
                        <a:spcAft>
                          <a:spcPts val="0"/>
                        </a:spcAft>
                        <a:tabLst>
                          <a:tab pos="252095" algn="l"/>
                        </a:tabLst>
                      </a:pPr>
                      <a:r>
                        <a:rPr lang="en-US" sz="800" dirty="0">
                          <a:effectLst/>
                        </a:rPr>
                        <a:t>Submission of interim and final reports</a:t>
                      </a:r>
                      <a:endParaRPr lang="pt-P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c>
                  <a:txBody>
                    <a:bodyPr/>
                    <a:lstStyle/>
                    <a:p>
                      <a:pPr algn="just">
                        <a:lnSpc>
                          <a:spcPct val="107000"/>
                        </a:lnSpc>
                        <a:spcAft>
                          <a:spcPts val="0"/>
                        </a:spcAft>
                      </a:pPr>
                      <a:r>
                        <a:rPr lang="pt-PT" sz="800" dirty="0">
                          <a:effectLst/>
                        </a:rPr>
                        <a:t>Maria Manuela Portela/Elisabeth </a:t>
                      </a:r>
                      <a:r>
                        <a:rPr lang="pt-PT" sz="800" dirty="0" err="1">
                          <a:effectLst/>
                        </a:rPr>
                        <a:t>Sundheim</a:t>
                      </a:r>
                      <a:r>
                        <a:rPr lang="pt-PT" sz="800" dirty="0">
                          <a:effectLst/>
                        </a:rPr>
                        <a:t> </a:t>
                      </a:r>
                      <a:r>
                        <a:rPr lang="pt-PT" sz="800" dirty="0" err="1">
                          <a:effectLst/>
                        </a:rPr>
                        <a:t>Hoff</a:t>
                      </a:r>
                      <a:r>
                        <a:rPr lang="pt-PT" sz="800" dirty="0">
                          <a:effectLst/>
                        </a:rPr>
                        <a:t>/Maria </a:t>
                      </a:r>
                      <a:r>
                        <a:rPr lang="pt-PT" sz="800" dirty="0" err="1">
                          <a:effectLst/>
                        </a:rPr>
                        <a:t>Mavrova-Guirguinova</a:t>
                      </a:r>
                      <a:r>
                        <a:rPr lang="pt-PT" sz="800" dirty="0">
                          <a:effectLst/>
                        </a:rPr>
                        <a:t>/Barbara </a:t>
                      </a:r>
                      <a:r>
                        <a:rPr lang="pt-PT" sz="800" dirty="0" err="1">
                          <a:effectLst/>
                        </a:rPr>
                        <a:t>Karleuša</a:t>
                      </a:r>
                      <a:endParaRPr lang="pt-P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318" marR="52318" marT="0" marB="0"/>
                </a:tc>
              </a:tr>
            </a:tbl>
          </a:graphicData>
        </a:graphic>
      </p:graphicFrame>
    </p:spTree>
    <p:extLst>
      <p:ext uri="{BB962C8B-B14F-4D97-AF65-F5344CB8AC3E}">
        <p14:creationId xmlns:p14="http://schemas.microsoft.com/office/powerpoint/2010/main" xmlns="" val="3394008582"/>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14</a:t>
            </a:fld>
            <a:endParaRPr lang="pt-PT" altLang="pt-PT" sz="900" b="1">
              <a:solidFill>
                <a:schemeClr val="tx2"/>
              </a:solidFill>
            </a:endParaRPr>
          </a:p>
        </p:txBody>
      </p:sp>
      <p:sp>
        <p:nvSpPr>
          <p:cNvPr id="10" name="Text Box 2"/>
          <p:cNvSpPr txBox="1">
            <a:spLocks noChangeArrowheads="1"/>
          </p:cNvSpPr>
          <p:nvPr/>
        </p:nvSpPr>
        <p:spPr bwMode="auto">
          <a:xfrm>
            <a:off x="133350" y="914400"/>
            <a:ext cx="8934450" cy="5195268"/>
          </a:xfrm>
          <a:prstGeom prst="rect">
            <a:avLst/>
          </a:prstGeom>
          <a:noFill/>
          <a:ln w="9525" algn="ctr">
            <a:noFill/>
            <a:miter lim="800000"/>
            <a:headEnd/>
            <a:tailEnd/>
          </a:ln>
          <a:effectLst/>
        </p:spPr>
        <p:txBody>
          <a:bodyPr>
            <a:spAutoFit/>
          </a:bodyPr>
          <a:lstStyle>
            <a:lvl1pPr marL="357188" indent="-3571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533400" indent="-533400" algn="just" eaLnBrk="1" hangingPunct="1">
              <a:lnSpc>
                <a:spcPct val="130000"/>
              </a:lnSpc>
              <a:spcBef>
                <a:spcPts val="1200"/>
              </a:spcBef>
              <a:buSzPct val="145000"/>
              <a:defRPr/>
            </a:pPr>
            <a:r>
              <a:rPr lang="en-US" altLang="pt-PT" sz="2200" b="1" dirty="0" smtClean="0">
                <a:solidFill>
                  <a:srgbClr val="003366"/>
                </a:solidFill>
                <a:effectLst>
                  <a:outerShdw blurRad="38100" dist="38100" dir="2700000" algn="tl">
                    <a:srgbClr val="000000">
                      <a:alpha val="43137"/>
                    </a:srgbClr>
                  </a:outerShdw>
                </a:effectLst>
              </a:rPr>
              <a:t>4.2</a:t>
            </a:r>
            <a:r>
              <a:rPr lang="en-US" altLang="pt-PT" sz="2200" b="1" dirty="0">
                <a:solidFill>
                  <a:srgbClr val="003366"/>
                </a:solidFill>
                <a:effectLst>
                  <a:outerShdw blurRad="38100" dist="38100" dir="2700000" algn="tl">
                    <a:srgbClr val="000000">
                      <a:alpha val="43137"/>
                    </a:srgbClr>
                  </a:outerShdw>
                </a:effectLst>
              </a:rPr>
              <a:t>	Impact assessment of the project </a:t>
            </a:r>
            <a:r>
              <a:rPr lang="en-US" altLang="pt-PT" sz="2200" b="1" dirty="0" smtClean="0">
                <a:solidFill>
                  <a:srgbClr val="003366"/>
                </a:solidFill>
                <a:effectLst>
                  <a:outerShdw blurRad="38100" dist="38100" dir="2700000" algn="tl">
                    <a:srgbClr val="000000">
                      <a:alpha val="43137"/>
                    </a:srgbClr>
                  </a:outerShdw>
                </a:effectLst>
              </a:rPr>
              <a:t>activities</a:t>
            </a:r>
          </a:p>
          <a:p>
            <a:pPr marL="533400" indent="-352425" algn="just" eaLnBrk="1" hangingPunct="1">
              <a:lnSpc>
                <a:spcPct val="130000"/>
              </a:lnSpc>
              <a:spcBef>
                <a:spcPts val="1200"/>
              </a:spcBef>
              <a:buSzPct val="145000"/>
              <a:buFont typeface="Arial" panose="020B0604020202020204" pitchFamily="34" charset="0"/>
              <a:buChar char="•"/>
              <a:defRPr/>
            </a:pPr>
            <a:r>
              <a:rPr lang="en-US" sz="2000" b="1" dirty="0">
                <a:solidFill>
                  <a:srgbClr val="003366"/>
                </a:solidFill>
                <a:effectLst>
                  <a:outerShdw blurRad="38100" dist="38100" dir="2700000" algn="tl">
                    <a:srgbClr val="000000">
                      <a:alpha val="43137"/>
                    </a:srgbClr>
                  </a:outerShdw>
                </a:effectLst>
              </a:rPr>
              <a:t>Aims</a:t>
            </a:r>
            <a:r>
              <a:rPr lang="en-US" b="1" dirty="0" smtClean="0">
                <a:solidFill>
                  <a:srgbClr val="003366"/>
                </a:solidFill>
              </a:rPr>
              <a:t> at monitoring the </a:t>
            </a:r>
            <a:r>
              <a:rPr lang="en-US" sz="2000" b="1" dirty="0">
                <a:solidFill>
                  <a:srgbClr val="003366"/>
                </a:solidFill>
                <a:effectLst>
                  <a:outerShdw blurRad="38100" dist="38100" dir="2700000" algn="tl">
                    <a:srgbClr val="000000">
                      <a:alpha val="43137"/>
                    </a:srgbClr>
                  </a:outerShdw>
                </a:effectLst>
              </a:rPr>
              <a:t>satisfaction of the project </a:t>
            </a:r>
            <a:r>
              <a:rPr lang="en-US" sz="2000" b="1" dirty="0" smtClean="0">
                <a:solidFill>
                  <a:srgbClr val="003366"/>
                </a:solidFill>
                <a:effectLst>
                  <a:outerShdw blurRad="38100" dist="38100" dir="2700000" algn="tl">
                    <a:srgbClr val="000000">
                      <a:alpha val="43137"/>
                    </a:srgbClr>
                  </a:outerShdw>
                </a:effectLst>
              </a:rPr>
              <a:t>receivers </a:t>
            </a:r>
            <a:r>
              <a:rPr lang="en-US" b="1" dirty="0" smtClean="0">
                <a:solidFill>
                  <a:srgbClr val="003366"/>
                </a:solidFill>
              </a:rPr>
              <a:t>taking into account </a:t>
            </a:r>
            <a:r>
              <a:rPr lang="en-US" sz="2000" b="1" dirty="0">
                <a:solidFill>
                  <a:srgbClr val="003366"/>
                </a:solidFill>
                <a:effectLst>
                  <a:outerShdw blurRad="38100" dist="38100" dir="2700000" algn="tl">
                    <a:srgbClr val="000000">
                      <a:alpha val="43137"/>
                    </a:srgbClr>
                  </a:outerShdw>
                </a:effectLst>
              </a:rPr>
              <a:t>the purposes of the activities </a:t>
            </a:r>
            <a:r>
              <a:rPr lang="en-US" b="1" dirty="0">
                <a:solidFill>
                  <a:srgbClr val="003366"/>
                </a:solidFill>
              </a:rPr>
              <a:t>(</a:t>
            </a:r>
            <a:r>
              <a:rPr lang="en-US" sz="1600" dirty="0">
                <a:solidFill>
                  <a:srgbClr val="003366"/>
                </a:solidFill>
              </a:rPr>
              <a:t>new master curricula, trainings for professionals in water sector and all SWARM events</a:t>
            </a:r>
            <a:r>
              <a:rPr lang="en-US" b="1" dirty="0">
                <a:solidFill>
                  <a:srgbClr val="003366"/>
                </a:solidFill>
              </a:rPr>
              <a:t>) and </a:t>
            </a:r>
            <a:r>
              <a:rPr lang="en-US" sz="2000" b="1" dirty="0">
                <a:solidFill>
                  <a:srgbClr val="003366"/>
                </a:solidFill>
                <a:effectLst>
                  <a:outerShdw blurRad="38100" dist="38100" dir="2700000" algn="tl">
                    <a:srgbClr val="000000">
                      <a:alpha val="43137"/>
                    </a:srgbClr>
                  </a:outerShdw>
                </a:effectLst>
              </a:rPr>
              <a:t>the target groups </a:t>
            </a:r>
            <a:r>
              <a:rPr lang="en-US" b="1" dirty="0">
                <a:solidFill>
                  <a:srgbClr val="003366"/>
                </a:solidFill>
              </a:rPr>
              <a:t>(</a:t>
            </a:r>
            <a:r>
              <a:rPr lang="en-US" sz="1600" dirty="0">
                <a:solidFill>
                  <a:srgbClr val="003366"/>
                </a:solidFill>
              </a:rPr>
              <a:t>students, training participants, event participants and </a:t>
            </a:r>
            <a:r>
              <a:rPr lang="en-US" sz="1600" dirty="0" smtClean="0">
                <a:solidFill>
                  <a:srgbClr val="003366"/>
                </a:solidFill>
              </a:rPr>
              <a:t>stakeholders</a:t>
            </a:r>
            <a:r>
              <a:rPr lang="en-US" b="1" dirty="0" smtClean="0">
                <a:solidFill>
                  <a:srgbClr val="003366"/>
                </a:solidFill>
              </a:rPr>
              <a:t>) based non </a:t>
            </a:r>
            <a:r>
              <a:rPr lang="en-US" sz="2000" b="1" dirty="0">
                <a:solidFill>
                  <a:srgbClr val="003366"/>
                </a:solidFill>
                <a:effectLst>
                  <a:outerShdw blurRad="38100" dist="38100" dir="2700000" algn="tl">
                    <a:srgbClr val="000000">
                      <a:alpha val="43137"/>
                    </a:srgbClr>
                  </a:outerShdw>
                </a:effectLst>
              </a:rPr>
              <a:t>tailored feedback templates</a:t>
            </a:r>
            <a:r>
              <a:rPr lang="en-US" b="1" dirty="0">
                <a:solidFill>
                  <a:srgbClr val="003366"/>
                </a:solidFill>
              </a:rPr>
              <a:t> (</a:t>
            </a:r>
            <a:r>
              <a:rPr lang="en-US" sz="1600" dirty="0">
                <a:solidFill>
                  <a:srgbClr val="003366"/>
                </a:solidFill>
              </a:rPr>
              <a:t>self-evaluation list of master curriculum and self-evaluation list of trainings</a:t>
            </a:r>
            <a:r>
              <a:rPr lang="en-US" b="1" dirty="0">
                <a:solidFill>
                  <a:srgbClr val="003366"/>
                </a:solidFill>
              </a:rPr>
              <a:t>) </a:t>
            </a:r>
            <a:endParaRPr lang="en-US" b="1" dirty="0" smtClean="0">
              <a:solidFill>
                <a:srgbClr val="003366"/>
              </a:solidFill>
            </a:endParaRPr>
          </a:p>
          <a:p>
            <a:pPr marL="533400" indent="-352425" algn="just" eaLnBrk="1" hangingPunct="1">
              <a:lnSpc>
                <a:spcPct val="130000"/>
              </a:lnSpc>
              <a:spcBef>
                <a:spcPts val="1200"/>
              </a:spcBef>
              <a:buSzPct val="145000"/>
              <a:buFont typeface="Arial" panose="020B0604020202020204" pitchFamily="34" charset="0"/>
              <a:buChar char="•"/>
              <a:defRPr/>
            </a:pPr>
            <a:r>
              <a:rPr lang="en-US" b="1" dirty="0" smtClean="0">
                <a:solidFill>
                  <a:srgbClr val="003366"/>
                </a:solidFill>
              </a:rPr>
              <a:t>The different </a:t>
            </a:r>
            <a:r>
              <a:rPr lang="en-US" sz="2000" b="1" dirty="0">
                <a:solidFill>
                  <a:srgbClr val="003366"/>
                </a:solidFill>
                <a:effectLst>
                  <a:outerShdw blurRad="38100" dist="38100" dir="2700000" algn="tl">
                    <a:srgbClr val="000000">
                      <a:alpha val="43137"/>
                    </a:srgbClr>
                  </a:outerShdw>
                </a:effectLst>
              </a:rPr>
              <a:t>SWARM project events </a:t>
            </a:r>
            <a:r>
              <a:rPr lang="en-US" b="1" dirty="0" smtClean="0">
                <a:solidFill>
                  <a:srgbClr val="003366"/>
                </a:solidFill>
              </a:rPr>
              <a:t>(</a:t>
            </a:r>
            <a:r>
              <a:rPr lang="en-US" sz="1600" dirty="0">
                <a:solidFill>
                  <a:srgbClr val="003366"/>
                </a:solidFill>
              </a:rPr>
              <a:t>workshop, meetings</a:t>
            </a:r>
            <a:r>
              <a:rPr lang="en-US" b="1" dirty="0" smtClean="0">
                <a:solidFill>
                  <a:srgbClr val="003366"/>
                </a:solidFill>
              </a:rPr>
              <a:t>) will be evaluated by the participants (based on an event </a:t>
            </a:r>
            <a:r>
              <a:rPr lang="en-US" b="1" dirty="0">
                <a:solidFill>
                  <a:srgbClr val="003366"/>
                </a:solidFill>
              </a:rPr>
              <a:t>evaluation </a:t>
            </a:r>
            <a:r>
              <a:rPr lang="en-US" b="1" dirty="0" smtClean="0">
                <a:solidFill>
                  <a:srgbClr val="003366"/>
                </a:solidFill>
              </a:rPr>
              <a:t>form)</a:t>
            </a:r>
          </a:p>
          <a:p>
            <a:pPr marL="533400" indent="-352425" algn="just" eaLnBrk="1" hangingPunct="1">
              <a:lnSpc>
                <a:spcPct val="130000"/>
              </a:lnSpc>
              <a:spcBef>
                <a:spcPts val="1200"/>
              </a:spcBef>
              <a:buSzPct val="145000"/>
              <a:buFont typeface="Arial" panose="020B0604020202020204" pitchFamily="34" charset="0"/>
              <a:buChar char="•"/>
              <a:defRPr/>
            </a:pPr>
            <a:r>
              <a:rPr lang="en-US" b="1" dirty="0" smtClean="0">
                <a:solidFill>
                  <a:srgbClr val="003366"/>
                </a:solidFill>
              </a:rPr>
              <a:t>The acquired information will be </a:t>
            </a:r>
            <a:r>
              <a:rPr lang="en-US" sz="2000" b="1" dirty="0">
                <a:solidFill>
                  <a:srgbClr val="003366"/>
                </a:solidFill>
                <a:effectLst>
                  <a:outerShdw blurRad="38100" dist="38100" dir="2700000" algn="tl">
                    <a:srgbClr val="000000">
                      <a:alpha val="43137"/>
                    </a:srgbClr>
                  </a:outerShdw>
                </a:effectLst>
              </a:rPr>
              <a:t>statistically treated </a:t>
            </a:r>
            <a:r>
              <a:rPr lang="en-US" b="1" dirty="0" smtClean="0">
                <a:solidFill>
                  <a:srgbClr val="003366"/>
                </a:solidFill>
              </a:rPr>
              <a:t>(</a:t>
            </a:r>
            <a:r>
              <a:rPr lang="en-US" sz="1600" dirty="0" smtClean="0">
                <a:solidFill>
                  <a:srgbClr val="003366"/>
                </a:solidFill>
              </a:rPr>
              <a:t>in the form of )graphical presentations</a:t>
            </a:r>
            <a:r>
              <a:rPr lang="en-US" b="1" dirty="0" smtClean="0">
                <a:solidFill>
                  <a:srgbClr val="003366"/>
                </a:solidFill>
              </a:rPr>
              <a:t>) and </a:t>
            </a:r>
            <a:r>
              <a:rPr lang="en-US" sz="2000" b="1" dirty="0">
                <a:solidFill>
                  <a:srgbClr val="003366"/>
                </a:solidFill>
                <a:effectLst>
                  <a:outerShdw blurRad="38100" dist="38100" dir="2700000" algn="tl">
                    <a:srgbClr val="000000">
                      <a:alpha val="43137"/>
                    </a:srgbClr>
                  </a:outerShdw>
                </a:effectLst>
              </a:rPr>
              <a:t>included in the reports </a:t>
            </a:r>
            <a:r>
              <a:rPr lang="en-US" b="1" dirty="0" smtClean="0">
                <a:solidFill>
                  <a:srgbClr val="003366"/>
                </a:solidFill>
              </a:rPr>
              <a:t>(</a:t>
            </a:r>
            <a:r>
              <a:rPr lang="en-US" sz="1600" dirty="0" smtClean="0">
                <a:solidFill>
                  <a:srgbClr val="003366"/>
                </a:solidFill>
              </a:rPr>
              <a:t>self-evaluation </a:t>
            </a:r>
            <a:r>
              <a:rPr lang="en-US" sz="1600" dirty="0">
                <a:solidFill>
                  <a:srgbClr val="003366"/>
                </a:solidFill>
              </a:rPr>
              <a:t>report of master curriculum, Self-evaluation report of training and Event reports</a:t>
            </a:r>
            <a:r>
              <a:rPr lang="en-US" b="1" dirty="0" smtClean="0">
                <a:solidFill>
                  <a:srgbClr val="003366"/>
                </a:solidFill>
              </a:rPr>
              <a:t>)</a:t>
            </a:r>
            <a:endParaRPr lang="en-US" altLang="pt-PT" b="1" dirty="0" smtClean="0">
              <a:solidFill>
                <a:srgbClr val="003366"/>
              </a:solidFill>
            </a:endParaRPr>
          </a:p>
        </p:txBody>
      </p:sp>
    </p:spTree>
    <p:extLst>
      <p:ext uri="{BB962C8B-B14F-4D97-AF65-F5344CB8AC3E}">
        <p14:creationId xmlns:p14="http://schemas.microsoft.com/office/powerpoint/2010/main" xmlns="" val="276663627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15</a:t>
            </a:fld>
            <a:endParaRPr lang="pt-PT" altLang="pt-PT" sz="900" b="1">
              <a:solidFill>
                <a:schemeClr val="tx2"/>
              </a:solidFill>
            </a:endParaRPr>
          </a:p>
        </p:txBody>
      </p:sp>
      <p:sp>
        <p:nvSpPr>
          <p:cNvPr id="10" name="Text Box 2"/>
          <p:cNvSpPr txBox="1">
            <a:spLocks noChangeArrowheads="1"/>
          </p:cNvSpPr>
          <p:nvPr/>
        </p:nvSpPr>
        <p:spPr bwMode="auto">
          <a:xfrm>
            <a:off x="133350" y="1143000"/>
            <a:ext cx="8934450" cy="4745915"/>
          </a:xfrm>
          <a:prstGeom prst="rect">
            <a:avLst/>
          </a:prstGeom>
          <a:noFill/>
          <a:ln w="9525" algn="ctr">
            <a:noFill/>
            <a:miter lim="800000"/>
            <a:headEnd/>
            <a:tailEnd/>
          </a:ln>
          <a:effectLst/>
        </p:spPr>
        <p:txBody>
          <a:bodyPr>
            <a:spAutoFit/>
          </a:bodyPr>
          <a:lstStyle>
            <a:lvl1pPr marL="357188" indent="-3571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533400" indent="-533400" algn="just" eaLnBrk="1" hangingPunct="1">
              <a:lnSpc>
                <a:spcPct val="130000"/>
              </a:lnSpc>
              <a:spcBef>
                <a:spcPts val="1200"/>
              </a:spcBef>
              <a:buSzPct val="145000"/>
              <a:defRPr/>
            </a:pPr>
            <a:r>
              <a:rPr lang="en-US" altLang="pt-PT" sz="2200" b="1" dirty="0" smtClean="0">
                <a:solidFill>
                  <a:srgbClr val="003366"/>
                </a:solidFill>
                <a:effectLst>
                  <a:outerShdw blurRad="38100" dist="38100" dir="2700000" algn="tl">
                    <a:srgbClr val="000000">
                      <a:alpha val="43137"/>
                    </a:srgbClr>
                  </a:outerShdw>
                </a:effectLst>
              </a:rPr>
              <a:t>4.3 Periodic </a:t>
            </a:r>
            <a:r>
              <a:rPr lang="en-US" altLang="pt-PT" sz="2200" b="1" dirty="0">
                <a:solidFill>
                  <a:srgbClr val="003366"/>
                </a:solidFill>
                <a:effectLst>
                  <a:outerShdw blurRad="38100" dist="38100" dir="2700000" algn="tl">
                    <a:srgbClr val="000000">
                      <a:alpha val="43137"/>
                    </a:srgbClr>
                  </a:outerShdw>
                </a:effectLst>
              </a:rPr>
              <a:t>internal project quality evaluation</a:t>
            </a:r>
          </a:p>
          <a:p>
            <a:pPr marL="649288" indent="-285750" algn="just" eaLnBrk="1" hangingPunct="1">
              <a:lnSpc>
                <a:spcPct val="130000"/>
              </a:lnSpc>
              <a:spcBef>
                <a:spcPts val="1800"/>
              </a:spcBef>
              <a:buSzPct val="145000"/>
              <a:buFont typeface="Arial" panose="020B0604020202020204" pitchFamily="34" charset="0"/>
              <a:buChar char="•"/>
              <a:defRPr/>
            </a:pPr>
            <a:r>
              <a:rPr lang="en-US" altLang="pt-PT" b="1" dirty="0" smtClean="0">
                <a:solidFill>
                  <a:srgbClr val="003366"/>
                </a:solidFill>
              </a:rPr>
              <a:t>The </a:t>
            </a:r>
            <a:r>
              <a:rPr lang="en-US" altLang="pt-PT" sz="2000" b="1" dirty="0">
                <a:solidFill>
                  <a:srgbClr val="003366"/>
                </a:solidFill>
                <a:effectLst>
                  <a:outerShdw blurRad="38100" dist="38100" dir="2700000" algn="tl">
                    <a:srgbClr val="000000">
                      <a:alpha val="43137"/>
                    </a:srgbClr>
                  </a:outerShdw>
                </a:effectLst>
              </a:rPr>
              <a:t>measurement of the project performance </a:t>
            </a:r>
            <a:r>
              <a:rPr lang="en-US" altLang="pt-PT" b="1" dirty="0">
                <a:solidFill>
                  <a:srgbClr val="003366"/>
                </a:solidFill>
              </a:rPr>
              <a:t>during its implementation </a:t>
            </a:r>
            <a:r>
              <a:rPr lang="en-US" altLang="pt-PT" b="1" dirty="0" smtClean="0">
                <a:solidFill>
                  <a:srgbClr val="003366"/>
                </a:solidFill>
              </a:rPr>
              <a:t> will be accomplished based on different </a:t>
            </a:r>
            <a:r>
              <a:rPr lang="en-US" altLang="pt-PT" b="1" dirty="0">
                <a:solidFill>
                  <a:srgbClr val="003366"/>
                </a:solidFill>
              </a:rPr>
              <a:t>kind of </a:t>
            </a:r>
            <a:r>
              <a:rPr lang="en-US" altLang="pt-PT" sz="2000" b="1" dirty="0">
                <a:solidFill>
                  <a:srgbClr val="003366"/>
                </a:solidFill>
                <a:effectLst>
                  <a:outerShdw blurRad="38100" dist="38100" dir="2700000" algn="tl">
                    <a:srgbClr val="000000">
                      <a:alpha val="43137"/>
                    </a:srgbClr>
                  </a:outerShdw>
                </a:effectLst>
              </a:rPr>
              <a:t>evaluation</a:t>
            </a:r>
            <a:r>
              <a:rPr lang="en-US" altLang="pt-PT" b="1" dirty="0">
                <a:solidFill>
                  <a:srgbClr val="003366"/>
                </a:solidFill>
              </a:rPr>
              <a:t> and </a:t>
            </a:r>
            <a:r>
              <a:rPr lang="en-US" altLang="pt-PT" sz="2000" b="1" dirty="0">
                <a:solidFill>
                  <a:srgbClr val="003366"/>
                </a:solidFill>
                <a:effectLst>
                  <a:outerShdw blurRad="38100" dist="38100" dir="2700000" algn="tl">
                    <a:srgbClr val="000000">
                      <a:alpha val="43137"/>
                    </a:srgbClr>
                  </a:outerShdw>
                </a:effectLst>
              </a:rPr>
              <a:t>reporting documents </a:t>
            </a:r>
            <a:r>
              <a:rPr lang="en-US" altLang="pt-PT" b="1" dirty="0" smtClean="0">
                <a:solidFill>
                  <a:srgbClr val="003366"/>
                </a:solidFill>
              </a:rPr>
              <a:t>(</a:t>
            </a:r>
            <a:r>
              <a:rPr lang="en-US" altLang="pt-PT" sz="1600" dirty="0" smtClean="0">
                <a:solidFill>
                  <a:srgbClr val="003366"/>
                </a:solidFill>
              </a:rPr>
              <a:t>annexes </a:t>
            </a:r>
            <a:r>
              <a:rPr lang="en-US" altLang="pt-PT" sz="1600" dirty="0">
                <a:solidFill>
                  <a:srgbClr val="003366"/>
                </a:solidFill>
              </a:rPr>
              <a:t>of the Quality and Assurance Plan</a:t>
            </a:r>
            <a:r>
              <a:rPr lang="en-US" altLang="pt-PT" b="1" dirty="0" smtClean="0">
                <a:solidFill>
                  <a:srgbClr val="003366"/>
                </a:solidFill>
              </a:rPr>
              <a:t>). </a:t>
            </a:r>
            <a:endParaRPr lang="en-US" altLang="pt-PT" b="1" dirty="0">
              <a:solidFill>
                <a:srgbClr val="003366"/>
              </a:solidFill>
            </a:endParaRPr>
          </a:p>
          <a:p>
            <a:pPr marL="715963" indent="-354013" algn="just" eaLnBrk="1" hangingPunct="1">
              <a:lnSpc>
                <a:spcPct val="130000"/>
              </a:lnSpc>
              <a:spcBef>
                <a:spcPts val="1800"/>
              </a:spcBef>
              <a:buSzPct val="145000"/>
              <a:buFont typeface="Arial" panose="020B0604020202020204" pitchFamily="34" charset="0"/>
              <a:buChar char="•"/>
              <a:defRPr/>
            </a:pPr>
            <a:r>
              <a:rPr lang="en-US" altLang="pt-PT" sz="2000" b="1" dirty="0">
                <a:solidFill>
                  <a:srgbClr val="003366"/>
                </a:solidFill>
                <a:effectLst>
                  <a:outerShdw blurRad="38100" dist="38100" dir="2700000" algn="tl">
                    <a:srgbClr val="000000">
                      <a:alpha val="43137"/>
                    </a:srgbClr>
                  </a:outerShdw>
                </a:effectLst>
              </a:rPr>
              <a:t>Periodic internal quality control </a:t>
            </a:r>
            <a:r>
              <a:rPr lang="en-US" altLang="pt-PT" b="1" dirty="0">
                <a:solidFill>
                  <a:srgbClr val="003366"/>
                </a:solidFill>
              </a:rPr>
              <a:t>is ensured with</a:t>
            </a:r>
          </a:p>
          <a:p>
            <a:pPr marL="1258888" indent="-361950" algn="just" eaLnBrk="1" hangingPunct="1">
              <a:lnSpc>
                <a:spcPct val="130000"/>
              </a:lnSpc>
              <a:spcBef>
                <a:spcPts val="600"/>
              </a:spcBef>
              <a:buSzPct val="145000"/>
              <a:buFont typeface="+mj-lt"/>
              <a:buAutoNum type="arabicPeriod"/>
              <a:defRPr/>
            </a:pPr>
            <a:r>
              <a:rPr lang="en-US" altLang="pt-PT" sz="2000" b="1" dirty="0" smtClean="0">
                <a:solidFill>
                  <a:srgbClr val="003366"/>
                </a:solidFill>
                <a:effectLst>
                  <a:outerShdw blurRad="38100" dist="38100" dir="2700000" algn="tl">
                    <a:srgbClr val="000000">
                      <a:alpha val="43137"/>
                    </a:srgbClr>
                  </a:outerShdw>
                </a:effectLst>
              </a:rPr>
              <a:t>Annually - Questionnaire </a:t>
            </a:r>
            <a:r>
              <a:rPr lang="en-US" altLang="pt-PT" sz="2000" b="1" dirty="0">
                <a:solidFill>
                  <a:srgbClr val="003366"/>
                </a:solidFill>
                <a:effectLst>
                  <a:outerShdw blurRad="38100" dist="38100" dir="2700000" algn="tl">
                    <a:srgbClr val="000000">
                      <a:alpha val="43137"/>
                    </a:srgbClr>
                  </a:outerShdw>
                </a:effectLst>
              </a:rPr>
              <a:t>on the project management assessment</a:t>
            </a:r>
          </a:p>
          <a:p>
            <a:pPr marL="1258888" indent="-361950" algn="just" eaLnBrk="1" hangingPunct="1">
              <a:lnSpc>
                <a:spcPct val="130000"/>
              </a:lnSpc>
              <a:spcBef>
                <a:spcPts val="600"/>
              </a:spcBef>
              <a:buSzPct val="145000"/>
              <a:buFont typeface="+mj-lt"/>
              <a:buAutoNum type="arabicPeriod"/>
              <a:defRPr/>
            </a:pPr>
            <a:r>
              <a:rPr lang="en-US" altLang="pt-PT" sz="2000" b="1" dirty="0" smtClean="0">
                <a:solidFill>
                  <a:srgbClr val="003366"/>
                </a:solidFill>
                <a:effectLst>
                  <a:outerShdw blurRad="38100" dist="38100" dir="2700000" algn="tl">
                    <a:srgbClr val="000000">
                      <a:alpha val="43137"/>
                    </a:srgbClr>
                  </a:outerShdw>
                </a:effectLst>
              </a:rPr>
              <a:t>Biannually  - Questionnaire </a:t>
            </a:r>
            <a:r>
              <a:rPr lang="en-US" altLang="pt-PT" sz="2000" b="1" dirty="0">
                <a:solidFill>
                  <a:srgbClr val="003366"/>
                </a:solidFill>
                <a:effectLst>
                  <a:outerShdw blurRad="38100" dist="38100" dir="2700000" algn="tl">
                    <a:srgbClr val="000000">
                      <a:alpha val="43137"/>
                    </a:srgbClr>
                  </a:outerShdw>
                </a:effectLst>
              </a:rPr>
              <a:t>on the work package assessment</a:t>
            </a:r>
          </a:p>
          <a:p>
            <a:pPr marL="1258888" indent="-361950" algn="just" eaLnBrk="1" hangingPunct="1">
              <a:lnSpc>
                <a:spcPct val="130000"/>
              </a:lnSpc>
              <a:spcBef>
                <a:spcPts val="600"/>
              </a:spcBef>
              <a:buSzPct val="145000"/>
              <a:buFont typeface="+mj-lt"/>
              <a:buAutoNum type="arabicPeriod"/>
              <a:defRPr/>
            </a:pPr>
            <a:r>
              <a:rPr lang="en-US" altLang="pt-PT" sz="2000" b="1" dirty="0">
                <a:solidFill>
                  <a:srgbClr val="003366"/>
                </a:solidFill>
                <a:effectLst>
                  <a:outerShdw blurRad="38100" dist="38100" dir="2700000" algn="tl">
                    <a:srgbClr val="000000">
                      <a:alpha val="43137"/>
                    </a:srgbClr>
                  </a:outerShdw>
                </a:effectLst>
              </a:rPr>
              <a:t>Deliverable evaluation, and Technical and Financial </a:t>
            </a:r>
            <a:r>
              <a:rPr lang="en-US" altLang="pt-PT" sz="2000" b="1" dirty="0" smtClean="0">
                <a:solidFill>
                  <a:srgbClr val="003366"/>
                </a:solidFill>
                <a:effectLst>
                  <a:outerShdw blurRad="38100" dist="38100" dir="2700000" algn="tl">
                    <a:srgbClr val="000000">
                      <a:alpha val="43137"/>
                    </a:srgbClr>
                  </a:outerShdw>
                </a:effectLst>
              </a:rPr>
              <a:t>reports</a:t>
            </a:r>
            <a:endParaRPr lang="en-US" altLang="pt-PT" b="1" dirty="0" smtClean="0">
              <a:solidFill>
                <a:srgbClr val="003366"/>
              </a:solidFill>
            </a:endParaRPr>
          </a:p>
        </p:txBody>
      </p:sp>
    </p:spTree>
    <p:extLst>
      <p:ext uri="{BB962C8B-B14F-4D97-AF65-F5344CB8AC3E}">
        <p14:creationId xmlns:p14="http://schemas.microsoft.com/office/powerpoint/2010/main" xmlns="" val="245745801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16</a:t>
            </a:fld>
            <a:endParaRPr lang="pt-PT" altLang="pt-PT" sz="900" b="1">
              <a:solidFill>
                <a:schemeClr val="tx2"/>
              </a:solidFill>
            </a:endParaRPr>
          </a:p>
        </p:txBody>
      </p:sp>
      <p:sp>
        <p:nvSpPr>
          <p:cNvPr id="10" name="Text Box 2"/>
          <p:cNvSpPr txBox="1">
            <a:spLocks noChangeArrowheads="1"/>
          </p:cNvSpPr>
          <p:nvPr/>
        </p:nvSpPr>
        <p:spPr bwMode="auto">
          <a:xfrm>
            <a:off x="133350" y="768500"/>
            <a:ext cx="8934450" cy="5494517"/>
          </a:xfrm>
          <a:prstGeom prst="rect">
            <a:avLst/>
          </a:prstGeom>
          <a:noFill/>
          <a:ln w="9525" algn="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miter lim="800000"/>
            <a:headEnd/>
            <a:tailEnd/>
          </a:ln>
          <a:effectLst/>
        </p:spPr>
        <p:txBody>
          <a:bodyPr>
            <a:spAutoFit/>
          </a:bodyPr>
          <a:lstStyle>
            <a:lvl1pPr marL="357188" indent="-3571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533400" indent="-533400" algn="just" eaLnBrk="1" hangingPunct="1">
              <a:lnSpc>
                <a:spcPct val="114000"/>
              </a:lnSpc>
              <a:spcBef>
                <a:spcPts val="600"/>
              </a:spcBef>
              <a:buSzPct val="145000"/>
              <a:buFont typeface="+mj-lt"/>
              <a:buAutoNum type="arabicPeriod" startAt="5"/>
              <a:defRPr/>
            </a:pPr>
            <a:r>
              <a:rPr lang="en-US" altLang="pt-PT" sz="2000" b="1" dirty="0" smtClean="0">
                <a:solidFill>
                  <a:srgbClr val="003366"/>
                </a:solidFill>
                <a:effectLst>
                  <a:outerShdw blurRad="38100" dist="38100" dir="2700000" algn="tl">
                    <a:srgbClr val="000000">
                      <a:alpha val="43137"/>
                    </a:srgbClr>
                  </a:outerShdw>
                </a:effectLst>
              </a:rPr>
              <a:t>EXTERNAL MONITORING</a:t>
            </a:r>
          </a:p>
          <a:p>
            <a:pPr marL="363538" indent="0" algn="just" eaLnBrk="1" hangingPunct="1">
              <a:lnSpc>
                <a:spcPct val="114000"/>
              </a:lnSpc>
              <a:spcBef>
                <a:spcPts val="600"/>
              </a:spcBef>
              <a:buSzPct val="145000"/>
              <a:defRPr/>
            </a:pPr>
            <a:r>
              <a:rPr lang="en-US" altLang="pt-PT" b="1" dirty="0" smtClean="0">
                <a:solidFill>
                  <a:srgbClr val="003366"/>
                </a:solidFill>
              </a:rPr>
              <a:t>The </a:t>
            </a:r>
            <a:r>
              <a:rPr lang="en-US" altLang="pt-PT" sz="2000" b="1" dirty="0">
                <a:solidFill>
                  <a:srgbClr val="003366"/>
                </a:solidFill>
                <a:effectLst>
                  <a:outerShdw blurRad="38100" dist="38100" dir="2700000" algn="tl">
                    <a:srgbClr val="000000">
                      <a:alpha val="43137"/>
                    </a:srgbClr>
                  </a:outerShdw>
                </a:effectLst>
              </a:rPr>
              <a:t>external evaluation </a:t>
            </a:r>
            <a:r>
              <a:rPr lang="en-US" altLang="pt-PT" b="1" dirty="0" smtClean="0">
                <a:solidFill>
                  <a:srgbClr val="003366"/>
                </a:solidFill>
              </a:rPr>
              <a:t>will be done by </a:t>
            </a:r>
            <a:r>
              <a:rPr lang="en-US" altLang="pt-PT" sz="2000" b="1" dirty="0">
                <a:solidFill>
                  <a:srgbClr val="003366"/>
                </a:solidFill>
                <a:effectLst>
                  <a:outerShdw blurRad="38100" dist="38100" dir="2700000" algn="tl">
                    <a:srgbClr val="000000">
                      <a:alpha val="43137"/>
                    </a:srgbClr>
                  </a:outerShdw>
                </a:effectLst>
              </a:rPr>
              <a:t>independent external experts </a:t>
            </a:r>
            <a:r>
              <a:rPr lang="en-US" altLang="pt-PT" sz="2000" b="1" dirty="0" smtClean="0">
                <a:solidFill>
                  <a:srgbClr val="003366"/>
                </a:solidFill>
                <a:effectLst>
                  <a:outerShdw blurRad="38100" dist="38100" dir="2700000" algn="tl">
                    <a:srgbClr val="000000">
                      <a:alpha val="43137"/>
                    </a:srgbClr>
                  </a:outerShdw>
                </a:effectLst>
              </a:rPr>
              <a:t>(</a:t>
            </a:r>
            <a:r>
              <a:rPr lang="en-US" sz="1600" dirty="0" smtClean="0">
                <a:solidFill>
                  <a:srgbClr val="003366"/>
                </a:solidFill>
              </a:rPr>
              <a:t>persons </a:t>
            </a:r>
            <a:r>
              <a:rPr lang="en-US" sz="1600" dirty="0">
                <a:solidFill>
                  <a:srgbClr val="003366"/>
                </a:solidFill>
              </a:rPr>
              <a:t>not involved in the SWARM project Consortium</a:t>
            </a:r>
            <a:r>
              <a:rPr lang="en-US" altLang="pt-PT" sz="2000" b="1" dirty="0" smtClean="0">
                <a:solidFill>
                  <a:srgbClr val="003366"/>
                </a:solidFill>
                <a:effectLst>
                  <a:outerShdw blurRad="38100" dist="38100" dir="2700000" algn="tl">
                    <a:srgbClr val="000000">
                      <a:alpha val="43137"/>
                    </a:srgbClr>
                  </a:outerShdw>
                </a:effectLst>
              </a:rPr>
              <a:t>) </a:t>
            </a:r>
            <a:r>
              <a:rPr lang="en-US" altLang="pt-PT" b="1" dirty="0" smtClean="0">
                <a:solidFill>
                  <a:srgbClr val="003366"/>
                </a:solidFill>
              </a:rPr>
              <a:t>and aims at</a:t>
            </a:r>
            <a:r>
              <a:rPr lang="en-US" altLang="pt-PT" b="1" dirty="0">
                <a:solidFill>
                  <a:srgbClr val="003366"/>
                </a:solidFill>
              </a:rPr>
              <a:t>:</a:t>
            </a:r>
          </a:p>
          <a:p>
            <a:pPr marL="1077913" indent="-444500" algn="just" eaLnBrk="1" hangingPunct="1">
              <a:lnSpc>
                <a:spcPct val="114000"/>
              </a:lnSpc>
              <a:spcBef>
                <a:spcPts val="300"/>
              </a:spcBef>
              <a:buSzPct val="145000"/>
              <a:buFont typeface="+mj-lt"/>
              <a:buAutoNum type="arabicPeriod"/>
              <a:defRPr/>
            </a:pPr>
            <a:r>
              <a:rPr lang="en-US" altLang="pt-PT" b="1" dirty="0" smtClean="0">
                <a:solidFill>
                  <a:srgbClr val="003366"/>
                </a:solidFill>
              </a:rPr>
              <a:t>To provide </a:t>
            </a:r>
            <a:r>
              <a:rPr lang="en-US" altLang="pt-PT" b="1" dirty="0">
                <a:solidFill>
                  <a:srgbClr val="003366"/>
                </a:solidFill>
              </a:rPr>
              <a:t>an </a:t>
            </a:r>
            <a:r>
              <a:rPr lang="en-US" altLang="pt-PT" sz="2000" b="1" dirty="0">
                <a:solidFill>
                  <a:srgbClr val="003366"/>
                </a:solidFill>
                <a:effectLst>
                  <a:outerShdw blurRad="38100" dist="38100" dir="2700000" algn="tl">
                    <a:srgbClr val="000000">
                      <a:alpha val="43137"/>
                    </a:srgbClr>
                  </a:outerShdw>
                </a:effectLst>
              </a:rPr>
              <a:t>outside critical view </a:t>
            </a:r>
            <a:r>
              <a:rPr lang="en-US" altLang="pt-PT" b="1" dirty="0">
                <a:solidFill>
                  <a:srgbClr val="003366"/>
                </a:solidFill>
              </a:rPr>
              <a:t>of the project approach and methodology and </a:t>
            </a:r>
            <a:r>
              <a:rPr lang="en-US" altLang="pt-PT" sz="2000" b="1" dirty="0">
                <a:solidFill>
                  <a:srgbClr val="003366"/>
                </a:solidFill>
                <a:effectLst>
                  <a:outerShdw blurRad="38100" dist="38100" dir="2700000" algn="tl">
                    <a:srgbClr val="000000">
                      <a:alpha val="43137"/>
                    </a:srgbClr>
                  </a:outerShdw>
                </a:effectLst>
              </a:rPr>
              <a:t>give suggestions </a:t>
            </a:r>
            <a:r>
              <a:rPr lang="en-US" altLang="pt-PT" b="1" dirty="0">
                <a:solidFill>
                  <a:srgbClr val="003366"/>
                </a:solidFill>
              </a:rPr>
              <a:t>for their </a:t>
            </a:r>
            <a:r>
              <a:rPr lang="en-US" altLang="pt-PT" b="1" dirty="0" smtClean="0">
                <a:solidFill>
                  <a:srgbClr val="003366"/>
                </a:solidFill>
              </a:rPr>
              <a:t>improvement</a:t>
            </a:r>
            <a:endParaRPr lang="en-US" altLang="pt-PT" b="1" dirty="0">
              <a:solidFill>
                <a:srgbClr val="003366"/>
              </a:solidFill>
            </a:endParaRPr>
          </a:p>
          <a:p>
            <a:pPr marL="1077913" indent="-444500" algn="just" eaLnBrk="1" hangingPunct="1">
              <a:lnSpc>
                <a:spcPct val="114000"/>
              </a:lnSpc>
              <a:spcBef>
                <a:spcPts val="300"/>
              </a:spcBef>
              <a:buSzPct val="145000"/>
              <a:buFont typeface="+mj-lt"/>
              <a:buAutoNum type="arabicPeriod"/>
              <a:defRPr/>
            </a:pPr>
            <a:r>
              <a:rPr lang="en-US" altLang="pt-PT" b="1" dirty="0" smtClean="0">
                <a:solidFill>
                  <a:srgbClr val="003366"/>
                </a:solidFill>
              </a:rPr>
              <a:t>To </a:t>
            </a:r>
            <a:r>
              <a:rPr lang="en-US" altLang="pt-PT" sz="2000" b="1" dirty="0">
                <a:solidFill>
                  <a:srgbClr val="003366"/>
                </a:solidFill>
                <a:effectLst>
                  <a:outerShdw blurRad="38100" dist="38100" dir="2700000" algn="tl">
                    <a:srgbClr val="000000">
                      <a:alpha val="43137"/>
                    </a:srgbClr>
                  </a:outerShdw>
                </a:effectLst>
              </a:rPr>
              <a:t>monitor the effectiveness </a:t>
            </a:r>
            <a:r>
              <a:rPr lang="en-US" altLang="pt-PT" b="1" dirty="0">
                <a:solidFill>
                  <a:srgbClr val="003366"/>
                </a:solidFill>
              </a:rPr>
              <a:t>of the project activities and the </a:t>
            </a:r>
            <a:r>
              <a:rPr lang="en-US" altLang="pt-PT" sz="2000" b="1" dirty="0">
                <a:solidFill>
                  <a:srgbClr val="003366"/>
                </a:solidFill>
                <a:effectLst>
                  <a:outerShdw blurRad="38100" dist="38100" dir="2700000" algn="tl">
                    <a:srgbClr val="000000">
                      <a:alpha val="43137"/>
                    </a:srgbClr>
                  </a:outerShdw>
                </a:effectLst>
              </a:rPr>
              <a:t>quality</a:t>
            </a:r>
            <a:r>
              <a:rPr lang="en-US" altLang="pt-PT" b="1" dirty="0">
                <a:solidFill>
                  <a:srgbClr val="003366"/>
                </a:solidFill>
              </a:rPr>
              <a:t> of the project </a:t>
            </a:r>
            <a:r>
              <a:rPr lang="en-US" altLang="pt-PT" b="1" dirty="0" smtClean="0">
                <a:solidFill>
                  <a:srgbClr val="003366"/>
                </a:solidFill>
              </a:rPr>
              <a:t>results</a:t>
            </a:r>
            <a:endParaRPr lang="en-US" altLang="pt-PT" b="1" dirty="0">
              <a:solidFill>
                <a:srgbClr val="003366"/>
              </a:solidFill>
            </a:endParaRPr>
          </a:p>
          <a:p>
            <a:pPr marL="1077913" indent="-444500" algn="just" eaLnBrk="1" hangingPunct="1">
              <a:lnSpc>
                <a:spcPct val="114000"/>
              </a:lnSpc>
              <a:spcBef>
                <a:spcPts val="300"/>
              </a:spcBef>
              <a:buSzPct val="145000"/>
              <a:buFont typeface="+mj-lt"/>
              <a:buAutoNum type="arabicPeriod"/>
              <a:defRPr/>
            </a:pPr>
            <a:r>
              <a:rPr lang="en-US" altLang="pt-PT" b="1" dirty="0" smtClean="0">
                <a:solidFill>
                  <a:srgbClr val="003366"/>
                </a:solidFill>
              </a:rPr>
              <a:t>To evaluate </a:t>
            </a:r>
            <a:r>
              <a:rPr lang="en-US" altLang="pt-PT" b="1" dirty="0">
                <a:solidFill>
                  <a:srgbClr val="003366"/>
                </a:solidFill>
              </a:rPr>
              <a:t>the </a:t>
            </a:r>
            <a:r>
              <a:rPr lang="en-US" altLang="pt-PT" sz="2000" b="1" dirty="0">
                <a:solidFill>
                  <a:srgbClr val="003366"/>
                </a:solidFill>
                <a:effectLst>
                  <a:outerShdw blurRad="38100" dist="38100" dir="2700000" algn="tl">
                    <a:srgbClr val="000000">
                      <a:alpha val="43137"/>
                    </a:srgbClr>
                  </a:outerShdw>
                </a:effectLst>
              </a:rPr>
              <a:t>project progress </a:t>
            </a:r>
            <a:r>
              <a:rPr lang="en-US" altLang="pt-PT" b="1" dirty="0">
                <a:solidFill>
                  <a:srgbClr val="003366"/>
                </a:solidFill>
              </a:rPr>
              <a:t>and </a:t>
            </a:r>
            <a:r>
              <a:rPr lang="en-US" altLang="pt-PT" sz="2000" b="1" dirty="0">
                <a:solidFill>
                  <a:srgbClr val="003366"/>
                </a:solidFill>
                <a:effectLst>
                  <a:outerShdw blurRad="38100" dist="38100" dir="2700000" algn="tl">
                    <a:srgbClr val="000000">
                      <a:alpha val="43137"/>
                    </a:srgbClr>
                  </a:outerShdw>
                </a:effectLst>
              </a:rPr>
              <a:t>overall satisfaction </a:t>
            </a:r>
            <a:r>
              <a:rPr lang="en-US" altLang="pt-PT" b="1" dirty="0">
                <a:solidFill>
                  <a:srgbClr val="003366"/>
                </a:solidFill>
              </a:rPr>
              <a:t>of all </a:t>
            </a:r>
            <a:r>
              <a:rPr lang="en-US" altLang="pt-PT" b="1" dirty="0" smtClean="0">
                <a:solidFill>
                  <a:srgbClr val="003366"/>
                </a:solidFill>
              </a:rPr>
              <a:t>partners</a:t>
            </a:r>
            <a:endParaRPr lang="en-US" altLang="pt-PT" b="1" dirty="0">
              <a:solidFill>
                <a:srgbClr val="003366"/>
              </a:solidFill>
            </a:endParaRPr>
          </a:p>
          <a:p>
            <a:pPr marL="1077913" indent="-444500" algn="just" eaLnBrk="1" hangingPunct="1">
              <a:lnSpc>
                <a:spcPct val="114000"/>
              </a:lnSpc>
              <a:spcBef>
                <a:spcPts val="300"/>
              </a:spcBef>
              <a:buSzPct val="145000"/>
              <a:buFont typeface="+mj-lt"/>
              <a:buAutoNum type="arabicPeriod"/>
              <a:defRPr/>
            </a:pPr>
            <a:r>
              <a:rPr lang="en-US" altLang="pt-PT" b="1" dirty="0" smtClean="0">
                <a:solidFill>
                  <a:srgbClr val="003366"/>
                </a:solidFill>
              </a:rPr>
              <a:t>To evaluate </a:t>
            </a:r>
            <a:r>
              <a:rPr lang="en-US" altLang="pt-PT" sz="2000" b="1" dirty="0">
                <a:solidFill>
                  <a:srgbClr val="003366"/>
                </a:solidFill>
                <a:effectLst>
                  <a:outerShdw blurRad="38100" dist="38100" dir="2700000" algn="tl">
                    <a:srgbClr val="000000">
                      <a:alpha val="43137"/>
                    </a:srgbClr>
                  </a:outerShdw>
                </a:effectLst>
              </a:rPr>
              <a:t>each single </a:t>
            </a:r>
            <a:r>
              <a:rPr lang="en-US" altLang="pt-PT" sz="2000" b="1" dirty="0" smtClean="0">
                <a:solidFill>
                  <a:srgbClr val="003366"/>
                </a:solidFill>
                <a:effectLst>
                  <a:outerShdw blurRad="38100" dist="38100" dir="2700000" algn="tl">
                    <a:srgbClr val="000000">
                      <a:alpha val="43137"/>
                    </a:srgbClr>
                  </a:outerShdw>
                </a:effectLst>
              </a:rPr>
              <a:t>phase </a:t>
            </a:r>
            <a:r>
              <a:rPr lang="en-US" altLang="pt-PT" b="1" dirty="0">
                <a:solidFill>
                  <a:srgbClr val="003366"/>
                </a:solidFill>
              </a:rPr>
              <a:t>of the project, </a:t>
            </a:r>
          </a:p>
          <a:p>
            <a:pPr marL="1077913" indent="-444500" algn="just" eaLnBrk="1" hangingPunct="1">
              <a:lnSpc>
                <a:spcPct val="114000"/>
              </a:lnSpc>
              <a:spcBef>
                <a:spcPts val="300"/>
              </a:spcBef>
              <a:buSzPct val="145000"/>
              <a:buFont typeface="+mj-lt"/>
              <a:buAutoNum type="arabicPeriod"/>
              <a:defRPr/>
            </a:pPr>
            <a:r>
              <a:rPr lang="en-US" altLang="pt-PT" b="1" dirty="0" smtClean="0">
                <a:solidFill>
                  <a:srgbClr val="003366"/>
                </a:solidFill>
              </a:rPr>
              <a:t>To evaluate </a:t>
            </a:r>
            <a:r>
              <a:rPr lang="en-US" altLang="pt-PT" b="1" dirty="0">
                <a:solidFill>
                  <a:srgbClr val="003366"/>
                </a:solidFill>
              </a:rPr>
              <a:t>the </a:t>
            </a:r>
            <a:r>
              <a:rPr lang="en-US" altLang="pt-PT" sz="2000" b="1" dirty="0">
                <a:solidFill>
                  <a:srgbClr val="003366"/>
                </a:solidFill>
                <a:effectLst>
                  <a:outerShdw blurRad="38100" dist="38100" dir="2700000" algn="tl">
                    <a:srgbClr val="000000">
                      <a:alpha val="43137"/>
                    </a:srgbClr>
                  </a:outerShdw>
                </a:effectLst>
              </a:rPr>
              <a:t>milestones of the project </a:t>
            </a:r>
            <a:r>
              <a:rPr lang="en-US" altLang="pt-PT" b="1" dirty="0">
                <a:solidFill>
                  <a:srgbClr val="003366"/>
                </a:solidFill>
              </a:rPr>
              <a:t>(</a:t>
            </a:r>
            <a:r>
              <a:rPr lang="en-US" altLang="pt-PT" sz="1600" dirty="0">
                <a:solidFill>
                  <a:srgbClr val="003366"/>
                </a:solidFill>
              </a:rPr>
              <a:t>e.g. creation of the Guidelines and Plans</a:t>
            </a:r>
            <a:r>
              <a:rPr lang="en-US" altLang="pt-PT" b="1" dirty="0">
                <a:solidFill>
                  <a:srgbClr val="003366"/>
                </a:solidFill>
              </a:rPr>
              <a:t>),</a:t>
            </a:r>
          </a:p>
          <a:p>
            <a:pPr marL="1077913" indent="-444500" algn="just" eaLnBrk="1" hangingPunct="1">
              <a:lnSpc>
                <a:spcPct val="114000"/>
              </a:lnSpc>
              <a:spcBef>
                <a:spcPts val="300"/>
              </a:spcBef>
              <a:buSzPct val="145000"/>
              <a:buFont typeface="+mj-lt"/>
              <a:buAutoNum type="arabicPeriod"/>
              <a:defRPr/>
            </a:pPr>
            <a:r>
              <a:rPr lang="en-US" altLang="pt-PT" b="1" dirty="0" smtClean="0">
                <a:solidFill>
                  <a:srgbClr val="003366"/>
                </a:solidFill>
              </a:rPr>
              <a:t>To Measure </a:t>
            </a:r>
            <a:r>
              <a:rPr lang="en-US" altLang="pt-PT" b="1" dirty="0">
                <a:solidFill>
                  <a:srgbClr val="003366"/>
                </a:solidFill>
              </a:rPr>
              <a:t>the </a:t>
            </a:r>
            <a:r>
              <a:rPr lang="en-US" altLang="pt-PT" sz="2000" b="1" dirty="0">
                <a:solidFill>
                  <a:srgbClr val="003366"/>
                </a:solidFill>
                <a:effectLst>
                  <a:outerShdw blurRad="38100" dist="38100" dir="2700000" algn="tl">
                    <a:srgbClr val="000000">
                      <a:alpha val="43137"/>
                    </a:srgbClr>
                  </a:outerShdw>
                </a:effectLst>
              </a:rPr>
              <a:t>impact</a:t>
            </a:r>
            <a:r>
              <a:rPr lang="en-US" altLang="pt-PT" b="1" dirty="0">
                <a:solidFill>
                  <a:srgbClr val="003366"/>
                </a:solidFill>
              </a:rPr>
              <a:t> of the project activities</a:t>
            </a:r>
            <a:r>
              <a:rPr lang="en-US" altLang="pt-PT" b="1" dirty="0" smtClean="0">
                <a:solidFill>
                  <a:srgbClr val="003366"/>
                </a:solidFill>
              </a:rPr>
              <a:t>.</a:t>
            </a:r>
          </a:p>
          <a:p>
            <a:pPr marL="644525" indent="0" algn="ctr" eaLnBrk="1" hangingPunct="1">
              <a:lnSpc>
                <a:spcPct val="114000"/>
              </a:lnSpc>
              <a:spcBef>
                <a:spcPts val="600"/>
              </a:spcBef>
              <a:buSzPct val="145000"/>
              <a:defRPr/>
            </a:pPr>
            <a:r>
              <a:rPr lang="en-US" altLang="pt-PT" sz="1600" dirty="0" smtClean="0">
                <a:solidFill>
                  <a:srgbClr val="003366"/>
                </a:solidFill>
              </a:rPr>
              <a:t>(… </a:t>
            </a:r>
            <a:r>
              <a:rPr lang="en-US" altLang="pt-PT" sz="1600" dirty="0" smtClean="0">
                <a:solidFill>
                  <a:srgbClr val="003366"/>
                </a:solidFill>
                <a:effectLst>
                  <a:outerShdw blurRad="38100" dist="38100" dir="2700000" algn="tl">
                    <a:srgbClr val="000000">
                      <a:alpha val="43137"/>
                    </a:srgbClr>
                  </a:outerShdw>
                </a:effectLst>
              </a:rPr>
              <a:t>to </a:t>
            </a:r>
            <a:r>
              <a:rPr lang="en-US" altLang="pt-PT" sz="1600" dirty="0">
                <a:solidFill>
                  <a:srgbClr val="003366"/>
                </a:solidFill>
                <a:effectLst>
                  <a:outerShdw blurRad="38100" dist="38100" dir="2700000" algn="tl">
                    <a:srgbClr val="000000">
                      <a:alpha val="43137"/>
                    </a:srgbClr>
                  </a:outerShdw>
                </a:effectLst>
              </a:rPr>
              <a:t>make sure </a:t>
            </a:r>
            <a:r>
              <a:rPr lang="en-US" altLang="pt-PT" sz="1600" dirty="0">
                <a:solidFill>
                  <a:srgbClr val="003366"/>
                </a:solidFill>
              </a:rPr>
              <a:t>that the </a:t>
            </a:r>
            <a:r>
              <a:rPr lang="en-US" altLang="pt-PT" sz="1600" dirty="0">
                <a:solidFill>
                  <a:srgbClr val="003366"/>
                </a:solidFill>
                <a:effectLst>
                  <a:outerShdw blurRad="38100" dist="38100" dir="2700000" algn="tl">
                    <a:srgbClr val="000000">
                      <a:alpha val="43137"/>
                    </a:srgbClr>
                  </a:outerShdw>
                </a:effectLst>
              </a:rPr>
              <a:t>project</a:t>
            </a:r>
            <a:r>
              <a:rPr lang="en-US" altLang="pt-PT" sz="1600" dirty="0">
                <a:solidFill>
                  <a:srgbClr val="003366"/>
                </a:solidFill>
              </a:rPr>
              <a:t> is </a:t>
            </a:r>
            <a:r>
              <a:rPr lang="en-US" altLang="pt-PT" sz="1600" dirty="0">
                <a:solidFill>
                  <a:srgbClr val="003366"/>
                </a:solidFill>
                <a:effectLst>
                  <a:outerShdw blurRad="38100" dist="38100" dir="2700000" algn="tl">
                    <a:srgbClr val="000000">
                      <a:alpha val="43137"/>
                    </a:srgbClr>
                  </a:outerShdw>
                </a:effectLst>
              </a:rPr>
              <a:t>carried out according to plan</a:t>
            </a:r>
            <a:r>
              <a:rPr lang="en-US" altLang="pt-PT" sz="1600" dirty="0">
                <a:solidFill>
                  <a:srgbClr val="003366"/>
                </a:solidFill>
              </a:rPr>
              <a:t> and t</a:t>
            </a:r>
            <a:r>
              <a:rPr lang="en-US" altLang="pt-PT" sz="1600" dirty="0">
                <a:solidFill>
                  <a:srgbClr val="003366"/>
                </a:solidFill>
                <a:effectLst>
                  <a:outerShdw blurRad="38100" dist="38100" dir="2700000" algn="tl">
                    <a:srgbClr val="000000">
                      <a:alpha val="43137"/>
                    </a:srgbClr>
                  </a:outerShdw>
                </a:effectLst>
              </a:rPr>
              <a:t>o provide advice to improve the quality of the project </a:t>
            </a:r>
            <a:r>
              <a:rPr lang="en-US" altLang="pt-PT" sz="1600" dirty="0" smtClean="0">
                <a:solidFill>
                  <a:srgbClr val="003366"/>
                </a:solidFill>
                <a:effectLst>
                  <a:outerShdw blurRad="38100" dist="38100" dir="2700000" algn="tl">
                    <a:srgbClr val="000000">
                      <a:alpha val="43137"/>
                    </a:srgbClr>
                  </a:outerShdw>
                </a:effectLst>
              </a:rPr>
              <a:t>realization</a:t>
            </a:r>
            <a:r>
              <a:rPr lang="en-US" altLang="pt-PT" sz="1600" dirty="0" smtClean="0">
                <a:solidFill>
                  <a:srgbClr val="003366"/>
                </a:solidFill>
              </a:rPr>
              <a:t>)</a:t>
            </a:r>
            <a:endParaRPr lang="en-US" altLang="pt-PT" b="1" dirty="0">
              <a:solidFill>
                <a:srgbClr val="003366"/>
              </a:solidFill>
            </a:endParaRPr>
          </a:p>
        </p:txBody>
      </p:sp>
    </p:spTree>
    <p:extLst>
      <p:ext uri="{BB962C8B-B14F-4D97-AF65-F5344CB8AC3E}">
        <p14:creationId xmlns:p14="http://schemas.microsoft.com/office/powerpoint/2010/main" xmlns="" val="276663627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17</a:t>
            </a:fld>
            <a:endParaRPr lang="pt-PT" altLang="pt-PT" sz="900" b="1">
              <a:solidFill>
                <a:schemeClr val="tx2"/>
              </a:solidFill>
            </a:endParaRPr>
          </a:p>
        </p:txBody>
      </p:sp>
      <p:sp>
        <p:nvSpPr>
          <p:cNvPr id="10" name="Text Box 2"/>
          <p:cNvSpPr txBox="1">
            <a:spLocks noChangeArrowheads="1"/>
          </p:cNvSpPr>
          <p:nvPr/>
        </p:nvSpPr>
        <p:spPr bwMode="auto">
          <a:xfrm>
            <a:off x="133350" y="1219200"/>
            <a:ext cx="8934450" cy="4542782"/>
          </a:xfrm>
          <a:prstGeom prst="rect">
            <a:avLst/>
          </a:prstGeom>
          <a:noFill/>
          <a:ln w="9525" algn="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miter lim="800000"/>
            <a:headEnd/>
            <a:tailEnd/>
          </a:ln>
          <a:effectLst/>
        </p:spPr>
        <p:txBody>
          <a:bodyPr>
            <a:spAutoFit/>
          </a:bodyPr>
          <a:lstStyle>
            <a:lvl1pPr marL="357188" indent="-3571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533400" indent="-533400" algn="just" eaLnBrk="1" hangingPunct="1">
              <a:lnSpc>
                <a:spcPct val="120000"/>
              </a:lnSpc>
              <a:spcBef>
                <a:spcPts val="1200"/>
              </a:spcBef>
              <a:buSzPct val="145000"/>
              <a:buFont typeface="+mj-lt"/>
              <a:buAutoNum type="arabicPeriod" startAt="5"/>
              <a:defRPr/>
            </a:pPr>
            <a:r>
              <a:rPr lang="en-US" altLang="pt-PT" sz="2000" b="1" dirty="0" smtClean="0">
                <a:solidFill>
                  <a:srgbClr val="003366"/>
                </a:solidFill>
                <a:effectLst>
                  <a:outerShdw blurRad="38100" dist="38100" dir="2700000" algn="tl">
                    <a:srgbClr val="000000">
                      <a:alpha val="43137"/>
                    </a:srgbClr>
                  </a:outerShdw>
                </a:effectLst>
              </a:rPr>
              <a:t>EXTERNAL MONITORING</a:t>
            </a:r>
          </a:p>
          <a:p>
            <a:pPr marL="706438" indent="-342900" algn="just" eaLnBrk="1" hangingPunct="1">
              <a:lnSpc>
                <a:spcPct val="120000"/>
              </a:lnSpc>
              <a:spcBef>
                <a:spcPts val="600"/>
              </a:spcBef>
              <a:buSzPct val="145000"/>
              <a:buFont typeface="Arial" panose="020B0604020202020204" pitchFamily="34" charset="0"/>
              <a:buChar char="•"/>
              <a:defRPr/>
            </a:pPr>
            <a:r>
              <a:rPr lang="en-US" altLang="pt-PT" sz="2000" b="1" dirty="0" smtClean="0">
                <a:solidFill>
                  <a:srgbClr val="003366"/>
                </a:solidFill>
                <a:effectLst>
                  <a:outerShdw blurRad="38100" dist="38100" dir="2700000" algn="tl">
                    <a:srgbClr val="000000">
                      <a:alpha val="43137"/>
                    </a:srgbClr>
                  </a:outerShdw>
                </a:effectLst>
              </a:rPr>
              <a:t>Financial </a:t>
            </a:r>
            <a:r>
              <a:rPr lang="en-US" altLang="pt-PT" sz="2000" b="1" dirty="0">
                <a:solidFill>
                  <a:srgbClr val="003366"/>
                </a:solidFill>
                <a:effectLst>
                  <a:outerShdw blurRad="38100" dist="38100" dir="2700000" algn="tl">
                    <a:srgbClr val="000000">
                      <a:alpha val="43137"/>
                    </a:srgbClr>
                  </a:outerShdw>
                </a:effectLst>
              </a:rPr>
              <a:t>evaluation </a:t>
            </a:r>
            <a:r>
              <a:rPr lang="en-US" altLang="pt-PT" b="1" dirty="0">
                <a:solidFill>
                  <a:srgbClr val="003366"/>
                </a:solidFill>
              </a:rPr>
              <a:t>will take place twice during the course of the </a:t>
            </a:r>
            <a:r>
              <a:rPr lang="en-US" altLang="pt-PT" b="1" dirty="0" smtClean="0">
                <a:solidFill>
                  <a:srgbClr val="003366"/>
                </a:solidFill>
              </a:rPr>
              <a:t>project (</a:t>
            </a:r>
            <a:r>
              <a:rPr lang="en-US" altLang="pt-PT" sz="1600" dirty="0">
                <a:solidFill>
                  <a:srgbClr val="003366"/>
                </a:solidFill>
              </a:rPr>
              <a:t>at the mid-point of the project and two months prior to the end of the project</a:t>
            </a:r>
            <a:r>
              <a:rPr lang="en-US" altLang="pt-PT" b="1" dirty="0" smtClean="0">
                <a:solidFill>
                  <a:srgbClr val="003366"/>
                </a:solidFill>
              </a:rPr>
              <a:t>)</a:t>
            </a:r>
          </a:p>
          <a:p>
            <a:pPr marL="806450" indent="-363538" algn="just" eaLnBrk="1" hangingPunct="1">
              <a:lnSpc>
                <a:spcPct val="130000"/>
              </a:lnSpc>
              <a:spcBef>
                <a:spcPts val="1200"/>
              </a:spcBef>
              <a:buSzPct val="145000"/>
              <a:defRPr/>
            </a:pPr>
            <a:r>
              <a:rPr lang="en-US" altLang="pt-PT" b="1" dirty="0" smtClean="0">
                <a:solidFill>
                  <a:srgbClr val="003366"/>
                </a:solidFill>
                <a:effectLst>
                  <a:outerShdw blurRad="38100" dist="38100" dir="2700000" algn="tl">
                    <a:srgbClr val="000000">
                      <a:alpha val="43137"/>
                    </a:srgbClr>
                  </a:outerShdw>
                </a:effectLst>
              </a:rPr>
              <a:t>5.1</a:t>
            </a:r>
            <a:r>
              <a:rPr lang="en-US" altLang="pt-PT" b="1" dirty="0">
                <a:solidFill>
                  <a:srgbClr val="003366"/>
                </a:solidFill>
                <a:effectLst>
                  <a:outerShdw blurRad="38100" dist="38100" dir="2700000" algn="tl">
                    <a:srgbClr val="000000">
                      <a:alpha val="43137"/>
                    </a:srgbClr>
                  </a:outerShdw>
                </a:effectLst>
              </a:rPr>
              <a:t>	Criteria for the selection of external </a:t>
            </a:r>
            <a:r>
              <a:rPr lang="en-US" altLang="pt-PT" b="1" dirty="0" smtClean="0">
                <a:solidFill>
                  <a:srgbClr val="003366"/>
                </a:solidFill>
                <a:effectLst>
                  <a:outerShdw blurRad="38100" dist="38100" dir="2700000" algn="tl">
                    <a:srgbClr val="000000">
                      <a:alpha val="43137"/>
                    </a:srgbClr>
                  </a:outerShdw>
                </a:effectLst>
              </a:rPr>
              <a:t>evaluator (</a:t>
            </a:r>
            <a:r>
              <a:rPr lang="en-US" altLang="pt-PT" sz="1600" dirty="0" smtClean="0">
                <a:solidFill>
                  <a:srgbClr val="003366"/>
                </a:solidFill>
              </a:rPr>
              <a:t>description </a:t>
            </a:r>
            <a:r>
              <a:rPr lang="en-US" altLang="pt-PT" sz="1600" dirty="0">
                <a:solidFill>
                  <a:srgbClr val="003366"/>
                </a:solidFill>
              </a:rPr>
              <a:t>of the external evaluation </a:t>
            </a:r>
            <a:r>
              <a:rPr lang="en-US" altLang="pt-PT" sz="1600" dirty="0" smtClean="0">
                <a:solidFill>
                  <a:srgbClr val="003366"/>
                </a:solidFill>
              </a:rPr>
              <a:t>task; profile</a:t>
            </a:r>
            <a:r>
              <a:rPr lang="en-US" sz="1600" dirty="0" smtClean="0">
                <a:solidFill>
                  <a:srgbClr val="003366"/>
                </a:solidFill>
              </a:rPr>
              <a:t> </a:t>
            </a:r>
            <a:r>
              <a:rPr lang="en-US" sz="1600" dirty="0">
                <a:solidFill>
                  <a:srgbClr val="003366"/>
                </a:solidFill>
              </a:rPr>
              <a:t>of the external evaluator; </a:t>
            </a:r>
            <a:r>
              <a:rPr lang="en-US" sz="1600" dirty="0" smtClean="0">
                <a:solidFill>
                  <a:srgbClr val="003366"/>
                </a:solidFill>
              </a:rPr>
              <a:t>responsibilities </a:t>
            </a:r>
            <a:r>
              <a:rPr lang="en-US" sz="1600" dirty="0">
                <a:solidFill>
                  <a:srgbClr val="003366"/>
                </a:solidFill>
              </a:rPr>
              <a:t>of the external evaluator; </a:t>
            </a:r>
            <a:r>
              <a:rPr lang="en-US" sz="1600" dirty="0" smtClean="0">
                <a:solidFill>
                  <a:srgbClr val="003366"/>
                </a:solidFill>
              </a:rPr>
              <a:t>evaluation </a:t>
            </a:r>
            <a:r>
              <a:rPr lang="en-US" sz="1600" dirty="0">
                <a:solidFill>
                  <a:srgbClr val="003366"/>
                </a:solidFill>
              </a:rPr>
              <a:t>budget; </a:t>
            </a:r>
            <a:r>
              <a:rPr lang="en-US" sz="1600" dirty="0" smtClean="0">
                <a:solidFill>
                  <a:srgbClr val="003366"/>
                </a:solidFill>
              </a:rPr>
              <a:t>cross-project </a:t>
            </a:r>
            <a:r>
              <a:rPr lang="en-US" sz="1600" dirty="0">
                <a:solidFill>
                  <a:srgbClr val="003366"/>
                </a:solidFill>
              </a:rPr>
              <a:t>evaluation</a:t>
            </a:r>
            <a:r>
              <a:rPr lang="en-US" b="1" dirty="0">
                <a:solidFill>
                  <a:srgbClr val="003366"/>
                </a:solidFill>
                <a:effectLst>
                  <a:outerShdw blurRad="38100" dist="38100" dir="2700000" algn="tl">
                    <a:srgbClr val="000000">
                      <a:alpha val="43137"/>
                    </a:srgbClr>
                  </a:outerShdw>
                </a:effectLst>
              </a:rPr>
              <a:t>)</a:t>
            </a:r>
            <a:endParaRPr lang="en-US" altLang="pt-PT" b="1" dirty="0">
              <a:solidFill>
                <a:srgbClr val="003366"/>
              </a:solidFill>
              <a:effectLst>
                <a:outerShdw blurRad="38100" dist="38100" dir="2700000" algn="tl">
                  <a:srgbClr val="000000">
                    <a:alpha val="43137"/>
                  </a:srgbClr>
                </a:outerShdw>
              </a:effectLst>
            </a:endParaRPr>
          </a:p>
          <a:p>
            <a:pPr marL="1077913" indent="-363538" algn="just" eaLnBrk="1" hangingPunct="1">
              <a:lnSpc>
                <a:spcPct val="130000"/>
              </a:lnSpc>
              <a:spcBef>
                <a:spcPts val="1200"/>
              </a:spcBef>
              <a:buSzPct val="145000"/>
              <a:buFont typeface="Wingdings" panose="05000000000000000000" pitchFamily="2" charset="2"/>
              <a:buChar char="ü"/>
              <a:defRPr/>
            </a:pPr>
            <a:r>
              <a:rPr lang="en-US" altLang="pt-PT" b="1" dirty="0" smtClean="0">
                <a:solidFill>
                  <a:srgbClr val="003366"/>
                </a:solidFill>
              </a:rPr>
              <a:t>He/she should </a:t>
            </a:r>
            <a:r>
              <a:rPr lang="en-US" altLang="pt-PT" b="1" dirty="0">
                <a:solidFill>
                  <a:srgbClr val="003366"/>
                </a:solidFill>
              </a:rPr>
              <a:t>have a </a:t>
            </a:r>
            <a:r>
              <a:rPr lang="en-US" altLang="pt-PT" b="1" dirty="0">
                <a:solidFill>
                  <a:srgbClr val="003366"/>
                </a:solidFill>
                <a:effectLst>
                  <a:outerShdw blurRad="38100" dist="38100" dir="2700000" algn="tl">
                    <a:srgbClr val="000000">
                      <a:alpha val="43137"/>
                    </a:srgbClr>
                  </a:outerShdw>
                </a:effectLst>
              </a:rPr>
              <a:t>strong background </a:t>
            </a:r>
            <a:r>
              <a:rPr lang="en-US" altLang="pt-PT" b="1" dirty="0">
                <a:solidFill>
                  <a:srgbClr val="003366"/>
                </a:solidFill>
              </a:rPr>
              <a:t>in project related topics and </a:t>
            </a:r>
            <a:r>
              <a:rPr lang="en-US" altLang="pt-PT" b="1" dirty="0" smtClean="0">
                <a:solidFill>
                  <a:srgbClr val="003366"/>
                </a:solidFill>
              </a:rPr>
              <a:t>objectives</a:t>
            </a:r>
          </a:p>
          <a:p>
            <a:pPr marL="1077913" indent="-363538" algn="just" eaLnBrk="1" hangingPunct="1">
              <a:lnSpc>
                <a:spcPct val="130000"/>
              </a:lnSpc>
              <a:spcBef>
                <a:spcPts val="1200"/>
              </a:spcBef>
              <a:buSzPct val="145000"/>
              <a:buFont typeface="Wingdings" panose="05000000000000000000" pitchFamily="2" charset="2"/>
              <a:buChar char="ü"/>
              <a:defRPr/>
            </a:pPr>
            <a:r>
              <a:rPr lang="en-US" altLang="pt-PT" b="1" dirty="0" smtClean="0">
                <a:solidFill>
                  <a:srgbClr val="003366"/>
                </a:solidFill>
              </a:rPr>
              <a:t>Two </a:t>
            </a:r>
            <a:r>
              <a:rPr lang="en-US" altLang="pt-PT" b="1" dirty="0">
                <a:solidFill>
                  <a:srgbClr val="003366"/>
                </a:solidFill>
              </a:rPr>
              <a:t>external Quality Assurance Reports will be delivered by the external quality evaluator </a:t>
            </a:r>
            <a:r>
              <a:rPr lang="en-US" altLang="pt-PT" b="1" dirty="0">
                <a:solidFill>
                  <a:srgbClr val="003366"/>
                </a:solidFill>
                <a:effectLst>
                  <a:outerShdw blurRad="38100" dist="38100" dir="2700000" algn="tl">
                    <a:srgbClr val="000000">
                      <a:alpha val="43137"/>
                    </a:srgbClr>
                  </a:outerShdw>
                </a:effectLst>
              </a:rPr>
              <a:t>at the middle and six months prior to the end of the funding period of the </a:t>
            </a:r>
            <a:r>
              <a:rPr lang="en-US" altLang="pt-PT" b="1" dirty="0" smtClean="0">
                <a:solidFill>
                  <a:srgbClr val="003366"/>
                </a:solidFill>
                <a:effectLst>
                  <a:outerShdw blurRad="38100" dist="38100" dir="2700000" algn="tl">
                    <a:srgbClr val="000000">
                      <a:alpha val="43137"/>
                    </a:srgbClr>
                  </a:outerShdw>
                </a:effectLst>
              </a:rPr>
              <a:t>project</a:t>
            </a:r>
            <a:endParaRPr lang="en-US" altLang="pt-PT" b="1" dirty="0">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65927447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18</a:t>
            </a:fld>
            <a:endParaRPr lang="pt-PT" altLang="pt-PT" sz="900" b="1">
              <a:solidFill>
                <a:schemeClr val="tx2"/>
              </a:solidFill>
            </a:endParaRPr>
          </a:p>
        </p:txBody>
      </p:sp>
      <p:sp>
        <p:nvSpPr>
          <p:cNvPr id="10" name="Text Box 2"/>
          <p:cNvSpPr txBox="1">
            <a:spLocks noChangeArrowheads="1"/>
          </p:cNvSpPr>
          <p:nvPr/>
        </p:nvSpPr>
        <p:spPr bwMode="auto">
          <a:xfrm>
            <a:off x="133350" y="1066800"/>
            <a:ext cx="8934450" cy="5066002"/>
          </a:xfrm>
          <a:prstGeom prst="rect">
            <a:avLst/>
          </a:prstGeom>
          <a:noFill/>
          <a:ln w="9525" algn="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miter lim="800000"/>
            <a:headEnd/>
            <a:tailEnd/>
          </a:ln>
          <a:effectLst/>
        </p:spPr>
        <p:txBody>
          <a:bodyPr>
            <a:spAutoFit/>
          </a:bodyPr>
          <a:lstStyle>
            <a:defPPr>
              <a:defRPr lang="en-US"/>
            </a:defPPr>
            <a:lvl1pPr marL="533400" indent="-533400" algn="just">
              <a:lnSpc>
                <a:spcPct val="120000"/>
              </a:lnSpc>
              <a:spcBef>
                <a:spcPts val="1200"/>
              </a:spcBef>
              <a:buSzPct val="145000"/>
              <a:buFont typeface="+mj-lt"/>
              <a:buAutoNum type="arabicPeriod" startAt="5"/>
              <a:defRPr sz="2000" b="1">
                <a:solidFill>
                  <a:srgbClr val="003366"/>
                </a:solidFill>
                <a:effectLst>
                  <a:outerShdw blurRad="38100" dist="38100" dir="2700000" algn="tl">
                    <a:srgbClr val="000000">
                      <a:alpha val="43137"/>
                    </a:srgbClr>
                  </a:outerShdw>
                </a:effectLst>
                <a:latin typeface="Arial" charset="0"/>
                <a:cs typeface="Arial" charset="0"/>
              </a:defRPr>
            </a:lvl1pPr>
            <a:lvl2pPr marL="742950" indent="-285750" eaLnBrk="0" hangingPunct="0">
              <a:defRPr>
                <a:latin typeface="Arial" charset="0"/>
                <a:cs typeface="Arial" charset="0"/>
              </a:defRPr>
            </a:lvl2pPr>
            <a:lvl3pPr marL="1143000" indent="-228600" eaLnBrk="0" hangingPunct="0">
              <a:defRPr>
                <a:latin typeface="Arial" charset="0"/>
                <a:cs typeface="Arial" charset="0"/>
              </a:defRPr>
            </a:lvl3pPr>
            <a:lvl4pPr marL="1600200" indent="-228600" eaLnBrk="0" hangingPunct="0">
              <a:defRPr>
                <a:latin typeface="Arial" charset="0"/>
                <a:cs typeface="Arial" charset="0"/>
              </a:defRPr>
            </a:lvl4pPr>
            <a:lvl5pPr marL="2057400" indent="-228600" eaLnBrk="0" hangingPunct="0">
              <a:defRPr>
                <a:latin typeface="Arial" charset="0"/>
                <a:cs typeface="Arial" charset="0"/>
              </a:defRPr>
            </a:lvl5pPr>
            <a:lvl6pPr marL="2514600" indent="-228600" eaLnBrk="0" fontAlgn="base" hangingPunct="0">
              <a:spcBef>
                <a:spcPct val="0"/>
              </a:spcBef>
              <a:spcAft>
                <a:spcPct val="0"/>
              </a:spcAft>
              <a:defRPr>
                <a:latin typeface="Arial" charset="0"/>
                <a:cs typeface="Arial" charset="0"/>
              </a:defRPr>
            </a:lvl6pPr>
            <a:lvl7pPr marL="2971800" indent="-228600" eaLnBrk="0" fontAlgn="base" hangingPunct="0">
              <a:spcBef>
                <a:spcPct val="0"/>
              </a:spcBef>
              <a:spcAft>
                <a:spcPct val="0"/>
              </a:spcAft>
              <a:defRPr>
                <a:latin typeface="Arial" charset="0"/>
                <a:cs typeface="Arial" charset="0"/>
              </a:defRPr>
            </a:lvl7pPr>
            <a:lvl8pPr marL="3429000" indent="-228600" eaLnBrk="0" fontAlgn="base" hangingPunct="0">
              <a:spcBef>
                <a:spcPct val="0"/>
              </a:spcBef>
              <a:spcAft>
                <a:spcPct val="0"/>
              </a:spcAft>
              <a:defRPr>
                <a:latin typeface="Arial" charset="0"/>
                <a:cs typeface="Arial" charset="0"/>
              </a:defRPr>
            </a:lvl8pPr>
            <a:lvl9pPr marL="3886200" indent="-228600" eaLnBrk="0" fontAlgn="base" hangingPunct="0">
              <a:spcBef>
                <a:spcPct val="0"/>
              </a:spcBef>
              <a:spcAft>
                <a:spcPct val="0"/>
              </a:spcAft>
              <a:defRPr>
                <a:latin typeface="Arial" charset="0"/>
                <a:cs typeface="Arial" charset="0"/>
              </a:defRPr>
            </a:lvl9pPr>
          </a:lstStyle>
          <a:p>
            <a:pPr marL="0" indent="0">
              <a:buNone/>
            </a:pPr>
            <a:r>
              <a:rPr lang="en-US" altLang="pt-PT" dirty="0"/>
              <a:t>5.2	Academic quality assurance</a:t>
            </a:r>
          </a:p>
          <a:p>
            <a:pPr marL="342900" indent="-342900">
              <a:spcBef>
                <a:spcPts val="2400"/>
              </a:spcBef>
              <a:buFont typeface="Wingdings" panose="05000000000000000000" pitchFamily="2" charset="2"/>
              <a:buChar char="ü"/>
            </a:pPr>
            <a:r>
              <a:rPr lang="en-US" dirty="0" err="1"/>
              <a:t>QAC</a:t>
            </a:r>
            <a:r>
              <a:rPr lang="en-US" dirty="0"/>
              <a:t> is not responsible for the quality assurance of the academic content of the project outcomes</a:t>
            </a:r>
            <a:r>
              <a:rPr lang="en-US" sz="1800" dirty="0">
                <a:effectLst/>
              </a:rPr>
              <a:t> (</a:t>
            </a:r>
            <a:r>
              <a:rPr lang="en-US" sz="1600" b="0" dirty="0">
                <a:effectLst/>
              </a:rPr>
              <a:t>new master curricula</a:t>
            </a:r>
            <a:r>
              <a:rPr lang="en-US" sz="1800" dirty="0">
                <a:effectLst/>
              </a:rPr>
              <a:t>). </a:t>
            </a:r>
            <a:endParaRPr lang="en-US" sz="1800" dirty="0" smtClean="0">
              <a:effectLst/>
            </a:endParaRPr>
          </a:p>
          <a:p>
            <a:pPr marL="285750" indent="-285750">
              <a:buFont typeface="Wingdings" panose="05000000000000000000" pitchFamily="2" charset="2"/>
              <a:buChar char="ü"/>
            </a:pPr>
            <a:r>
              <a:rPr lang="en-US" dirty="0" err="1"/>
              <a:t>WP2</a:t>
            </a:r>
            <a:r>
              <a:rPr lang="en-US" sz="1800" dirty="0" smtClean="0">
                <a:effectLst/>
              </a:rPr>
              <a:t> </a:t>
            </a:r>
            <a:r>
              <a:rPr lang="en-US" sz="1800" dirty="0">
                <a:effectLst/>
              </a:rPr>
              <a:t>and </a:t>
            </a:r>
            <a:r>
              <a:rPr lang="en-US" dirty="0" err="1"/>
              <a:t>WP4</a:t>
            </a:r>
            <a:r>
              <a:rPr lang="en-US" sz="1800" dirty="0">
                <a:effectLst/>
              </a:rPr>
              <a:t>, as leaders for those outcomes, </a:t>
            </a:r>
            <a:r>
              <a:rPr lang="en-US" dirty="0"/>
              <a:t>must ensure that the quality standards</a:t>
            </a:r>
            <a:r>
              <a:rPr lang="en-US" sz="1800" dirty="0">
                <a:effectLst/>
              </a:rPr>
              <a:t> defined in the Standards and Guidelines for Quality Assurance in the European Higher Education Area (2015), established by European Association for Quality Assurance in Higher </a:t>
            </a:r>
            <a:r>
              <a:rPr lang="en-US" sz="1800" dirty="0" smtClean="0">
                <a:effectLst/>
              </a:rPr>
              <a:t>Education (</a:t>
            </a:r>
            <a:r>
              <a:rPr lang="en-US" sz="1800" dirty="0" err="1" smtClean="0">
                <a:effectLst/>
              </a:rPr>
              <a:t>ENQA</a:t>
            </a:r>
            <a:r>
              <a:rPr lang="en-US" sz="1800" dirty="0" smtClean="0">
                <a:effectLst/>
              </a:rPr>
              <a:t>) </a:t>
            </a:r>
            <a:r>
              <a:rPr lang="en-US" dirty="0"/>
              <a:t>will be </a:t>
            </a:r>
            <a:r>
              <a:rPr lang="en-US" dirty="0" smtClean="0"/>
              <a:t>met</a:t>
            </a:r>
            <a:endParaRPr lang="en-US" dirty="0"/>
          </a:p>
          <a:p>
            <a:pPr marL="285750" indent="-285750">
              <a:buFont typeface="Wingdings" panose="05000000000000000000" pitchFamily="2" charset="2"/>
              <a:buChar char="ü"/>
            </a:pPr>
            <a:r>
              <a:rPr lang="en-US" dirty="0"/>
              <a:t>National Quality Agencies </a:t>
            </a:r>
            <a:r>
              <a:rPr lang="en-US" sz="1800" dirty="0">
                <a:effectLst/>
              </a:rPr>
              <a:t>(</a:t>
            </a:r>
            <a:r>
              <a:rPr lang="en-US" sz="1600" b="0" dirty="0">
                <a:effectLst/>
              </a:rPr>
              <a:t>Commission for accreditation and quality assurance</a:t>
            </a:r>
            <a:r>
              <a:rPr lang="en-US" sz="1800" dirty="0">
                <a:effectLst/>
              </a:rPr>
              <a:t>) in WB countries involved in the project (Serbia, Bosnia and Herzegovina, </a:t>
            </a:r>
            <a:r>
              <a:rPr lang="en-US" sz="1800" dirty="0" smtClean="0">
                <a:effectLst/>
              </a:rPr>
              <a:t>Kosovo, </a:t>
            </a:r>
            <a:r>
              <a:rPr lang="en-US" sz="1800" dirty="0">
                <a:effectLst/>
              </a:rPr>
              <a:t>Montenegro) will carry out </a:t>
            </a:r>
            <a:r>
              <a:rPr lang="en-US" dirty="0"/>
              <a:t>external quality assurance </a:t>
            </a:r>
            <a:r>
              <a:rPr lang="en-US" sz="1800" dirty="0">
                <a:effectLst/>
              </a:rPr>
              <a:t>of </a:t>
            </a:r>
            <a:r>
              <a:rPr lang="en-US" dirty="0"/>
              <a:t>new master curricula </a:t>
            </a:r>
            <a:r>
              <a:rPr lang="en-US" sz="1800" dirty="0">
                <a:effectLst/>
              </a:rPr>
              <a:t>and make approval decision for their future </a:t>
            </a:r>
            <a:r>
              <a:rPr lang="en-US" sz="1800" dirty="0" smtClean="0">
                <a:effectLst/>
              </a:rPr>
              <a:t>exploitation</a:t>
            </a:r>
            <a:endParaRPr lang="en-US" altLang="pt-PT" sz="1800" dirty="0">
              <a:effectLst/>
            </a:endParaRPr>
          </a:p>
        </p:txBody>
      </p:sp>
    </p:spTree>
    <p:extLst>
      <p:ext uri="{BB962C8B-B14F-4D97-AF65-F5344CB8AC3E}">
        <p14:creationId xmlns:p14="http://schemas.microsoft.com/office/powerpoint/2010/main" xmlns="" val="73151298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19</a:t>
            </a:fld>
            <a:endParaRPr lang="pt-PT" altLang="pt-PT" sz="900" b="1">
              <a:solidFill>
                <a:schemeClr val="tx2"/>
              </a:solidFill>
            </a:endParaRPr>
          </a:p>
        </p:txBody>
      </p:sp>
      <p:sp>
        <p:nvSpPr>
          <p:cNvPr id="10" name="Text Box 2"/>
          <p:cNvSpPr txBox="1">
            <a:spLocks noChangeArrowheads="1"/>
          </p:cNvSpPr>
          <p:nvPr/>
        </p:nvSpPr>
        <p:spPr bwMode="auto">
          <a:xfrm>
            <a:off x="133350" y="1219200"/>
            <a:ext cx="8934450" cy="427746"/>
          </a:xfrm>
          <a:prstGeom prst="rect">
            <a:avLst/>
          </a:prstGeom>
          <a:noFill/>
          <a:ln w="9525" algn="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miter lim="800000"/>
            <a:headEnd/>
            <a:tailEnd/>
          </a:ln>
          <a:effectLst/>
        </p:spPr>
        <p:txBody>
          <a:bodyPr>
            <a:spAutoFit/>
          </a:bodyPr>
          <a:lstStyle>
            <a:lvl1pPr marL="357188" indent="-3571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533400" indent="-533400" algn="just" eaLnBrk="1" hangingPunct="1">
              <a:lnSpc>
                <a:spcPct val="120000"/>
              </a:lnSpc>
              <a:spcBef>
                <a:spcPts val="1200"/>
              </a:spcBef>
              <a:buSzPct val="145000"/>
              <a:buFont typeface="+mj-lt"/>
              <a:buAutoNum type="arabicPeriod" startAt="6"/>
              <a:defRPr/>
            </a:pPr>
            <a:r>
              <a:rPr lang="en-US" altLang="pt-PT" sz="2000" b="1" dirty="0" smtClean="0">
                <a:solidFill>
                  <a:srgbClr val="003366"/>
                </a:solidFill>
                <a:effectLst>
                  <a:outerShdw blurRad="38100" dist="38100" dir="2700000" algn="tl">
                    <a:srgbClr val="000000">
                      <a:alpha val="43137"/>
                    </a:srgbClr>
                  </a:outerShdw>
                </a:effectLst>
              </a:rPr>
              <a:t>QUALITY PLAN SCHEDULE OF </a:t>
            </a:r>
            <a:r>
              <a:rPr lang="en-US" altLang="pt-PT" sz="2000" b="1" dirty="0" err="1" smtClean="0">
                <a:solidFill>
                  <a:srgbClr val="003366"/>
                </a:solidFill>
                <a:effectLst>
                  <a:outerShdw blurRad="38100" dist="38100" dir="2700000" algn="tl">
                    <a:srgbClr val="000000">
                      <a:alpha val="43137"/>
                    </a:srgbClr>
                  </a:outerShdw>
                </a:effectLst>
              </a:rPr>
              <a:t>WP5</a:t>
            </a:r>
            <a:endParaRPr lang="en-US" altLang="pt-PT" sz="2000" b="1" dirty="0" smtClean="0">
              <a:solidFill>
                <a:srgbClr val="003366"/>
              </a:solidFill>
              <a:effectLst>
                <a:outerShdw blurRad="38100" dist="38100" dir="2700000" algn="tl">
                  <a:srgbClr val="000000">
                    <a:alpha val="43137"/>
                  </a:srgbClr>
                </a:outerShdw>
              </a:effectLst>
            </a:endParaRPr>
          </a:p>
        </p:txBody>
      </p:sp>
      <p:graphicFrame>
        <p:nvGraphicFramePr>
          <p:cNvPr id="2" name="Table 1"/>
          <p:cNvGraphicFramePr>
            <a:graphicFrameLocks noGrp="1"/>
          </p:cNvGraphicFramePr>
          <p:nvPr>
            <p:extLst>
              <p:ext uri="{D42A27DB-BD31-4B8C-83A1-F6EECF244321}">
                <p14:modId xmlns:p14="http://schemas.microsoft.com/office/powerpoint/2010/main" xmlns="" val="1652915604"/>
              </p:ext>
            </p:extLst>
          </p:nvPr>
        </p:nvGraphicFramePr>
        <p:xfrm>
          <a:off x="304800" y="2667000"/>
          <a:ext cx="8229600" cy="2194560"/>
        </p:xfrm>
        <a:graphic>
          <a:graphicData uri="http://schemas.openxmlformats.org/drawingml/2006/table">
            <a:tbl>
              <a:tblPr firstRow="1" firstCol="1" bandRow="1">
                <a:tableStyleId>{5C22544A-7EE6-4342-B048-85BDC9FD1C3A}</a:tableStyleId>
              </a:tblPr>
              <a:tblGrid>
                <a:gridCol w="4495799"/>
                <a:gridCol w="1676400"/>
                <a:gridCol w="2057401"/>
              </a:tblGrid>
              <a:tr h="35560">
                <a:tc>
                  <a:txBody>
                    <a:bodyPr/>
                    <a:lstStyle/>
                    <a:p>
                      <a:pPr marL="255905" indent="-255905" algn="ctr">
                        <a:lnSpc>
                          <a:spcPct val="107000"/>
                        </a:lnSpc>
                        <a:spcAft>
                          <a:spcPts val="0"/>
                        </a:spcAft>
                        <a:tabLst>
                          <a:tab pos="252095" algn="l"/>
                        </a:tabLst>
                      </a:pPr>
                      <a:r>
                        <a:rPr lang="en-US" sz="1600" kern="1200" dirty="0">
                          <a:effectLst/>
                        </a:rPr>
                        <a:t>Reference no. and title of </a:t>
                      </a:r>
                      <a:r>
                        <a:rPr lang="en-US" sz="1600" kern="1200" dirty="0" err="1">
                          <a:effectLst/>
                        </a:rPr>
                        <a:t>WP5</a:t>
                      </a:r>
                      <a:r>
                        <a:rPr lang="en-US" sz="1600" kern="1200" dirty="0">
                          <a:effectLst/>
                        </a:rPr>
                        <a:t> activity</a:t>
                      </a:r>
                      <a:endParaRPr lang="pt-P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55905" indent="-255905" algn="ctr">
                        <a:lnSpc>
                          <a:spcPct val="150000"/>
                        </a:lnSpc>
                        <a:spcAft>
                          <a:spcPts val="0"/>
                        </a:spcAft>
                        <a:tabLst>
                          <a:tab pos="252095" algn="l"/>
                        </a:tabLst>
                      </a:pPr>
                      <a:r>
                        <a:rPr lang="en-US" sz="1600" kern="1200">
                          <a:effectLst/>
                        </a:rPr>
                        <a:t>Due date</a:t>
                      </a:r>
                      <a:endParaRPr lang="pt-P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55905" indent="-255905" algn="ctr">
                        <a:lnSpc>
                          <a:spcPct val="150000"/>
                        </a:lnSpc>
                        <a:spcAft>
                          <a:spcPts val="0"/>
                        </a:spcAft>
                        <a:tabLst>
                          <a:tab pos="252095" algn="l"/>
                        </a:tabLst>
                      </a:pPr>
                      <a:r>
                        <a:rPr lang="en-US" sz="1600" kern="1200">
                          <a:effectLst/>
                        </a:rPr>
                        <a:t>Expected deliverable</a:t>
                      </a:r>
                      <a:endParaRPr lang="pt-P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1440">
                <a:tc>
                  <a:txBody>
                    <a:bodyPr/>
                    <a:lstStyle/>
                    <a:p>
                      <a:pPr algn="just">
                        <a:lnSpc>
                          <a:spcPct val="107000"/>
                        </a:lnSpc>
                        <a:spcAft>
                          <a:spcPts val="0"/>
                        </a:spcAft>
                      </a:pPr>
                      <a:r>
                        <a:rPr lang="en-GB" sz="1600">
                          <a:effectLst/>
                        </a:rPr>
                        <a:t>5.1 Development of the Quality and Assurance Plan</a:t>
                      </a:r>
                      <a:endParaRPr lang="pt-P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tabLst>
                          <a:tab pos="252095" algn="l"/>
                        </a:tabLst>
                      </a:pPr>
                      <a:r>
                        <a:rPr lang="en-US" sz="1600">
                          <a:effectLst/>
                        </a:rPr>
                        <a:t>14-04-2019</a:t>
                      </a:r>
                      <a:endParaRPr lang="pt-P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GB" sz="1600">
                          <a:effectLst/>
                        </a:rPr>
                        <a:t>Plan</a:t>
                      </a:r>
                      <a:endParaRPr lang="pt-P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76200">
                <a:tc>
                  <a:txBody>
                    <a:bodyPr/>
                    <a:lstStyle/>
                    <a:p>
                      <a:pPr algn="just">
                        <a:lnSpc>
                          <a:spcPct val="107000"/>
                        </a:lnSpc>
                        <a:spcAft>
                          <a:spcPts val="0"/>
                        </a:spcAft>
                      </a:pPr>
                      <a:r>
                        <a:rPr lang="en-GB" sz="1600">
                          <a:effectLst/>
                        </a:rPr>
                        <a:t>5.2 </a:t>
                      </a:r>
                      <a:r>
                        <a:rPr lang="en-US" sz="1600">
                          <a:effectLst/>
                        </a:rPr>
                        <a:t>Regular Quality Assurance Committee meetings</a:t>
                      </a:r>
                      <a:endParaRPr lang="pt-P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tabLst>
                          <a:tab pos="252095" algn="l"/>
                        </a:tabLst>
                      </a:pPr>
                      <a:r>
                        <a:rPr lang="en-US" sz="1600" dirty="0">
                          <a:effectLst/>
                        </a:rPr>
                        <a:t>14-10-2021</a:t>
                      </a:r>
                      <a:endParaRPr lang="pt-P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GB" sz="1600">
                          <a:effectLst/>
                        </a:rPr>
                        <a:t>Reports</a:t>
                      </a:r>
                      <a:endParaRPr lang="pt-P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0960">
                <a:tc>
                  <a:txBody>
                    <a:bodyPr/>
                    <a:lstStyle/>
                    <a:p>
                      <a:pPr algn="just">
                        <a:lnSpc>
                          <a:spcPct val="107000"/>
                        </a:lnSpc>
                        <a:spcAft>
                          <a:spcPts val="0"/>
                        </a:spcAft>
                      </a:pPr>
                      <a:r>
                        <a:rPr lang="en-GB" sz="1600">
                          <a:effectLst/>
                        </a:rPr>
                        <a:t>5.3 External evaluation of the project</a:t>
                      </a:r>
                      <a:endParaRPr lang="pt-P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tabLst>
                          <a:tab pos="252095" algn="l"/>
                        </a:tabLst>
                      </a:pPr>
                      <a:r>
                        <a:rPr lang="en-US" sz="1600">
                          <a:effectLst/>
                        </a:rPr>
                        <a:t>14-06-2020</a:t>
                      </a:r>
                      <a:endParaRPr lang="pt-P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GB" sz="1600">
                          <a:effectLst/>
                        </a:rPr>
                        <a:t>Reports</a:t>
                      </a:r>
                      <a:endParaRPr lang="pt-P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0960">
                <a:tc>
                  <a:txBody>
                    <a:bodyPr/>
                    <a:lstStyle/>
                    <a:p>
                      <a:pPr algn="just">
                        <a:lnSpc>
                          <a:spcPct val="107000"/>
                        </a:lnSpc>
                        <a:spcAft>
                          <a:spcPts val="0"/>
                        </a:spcAft>
                      </a:pPr>
                      <a:r>
                        <a:rPr lang="en-GB" sz="1600">
                          <a:effectLst/>
                        </a:rPr>
                        <a:t>5.4 External financial control</a:t>
                      </a:r>
                      <a:endParaRPr lang="pt-P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tabLst>
                          <a:tab pos="252095" algn="l"/>
                        </a:tabLst>
                      </a:pPr>
                      <a:r>
                        <a:rPr lang="en-US" sz="1600">
                          <a:effectLst/>
                        </a:rPr>
                        <a:t>14-11-2021</a:t>
                      </a:r>
                      <a:endParaRPr lang="pt-P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GB" sz="1600">
                          <a:effectLst/>
                        </a:rPr>
                        <a:t>Report</a:t>
                      </a:r>
                      <a:endParaRPr lang="pt-P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0960">
                <a:tc>
                  <a:txBody>
                    <a:bodyPr/>
                    <a:lstStyle/>
                    <a:p>
                      <a:pPr algn="just">
                        <a:lnSpc>
                          <a:spcPct val="107000"/>
                        </a:lnSpc>
                        <a:spcAft>
                          <a:spcPts val="0"/>
                        </a:spcAft>
                      </a:pPr>
                      <a:r>
                        <a:rPr lang="en-GB" sz="1600">
                          <a:effectLst/>
                        </a:rPr>
                        <a:t>5.5 Inter-project coaching</a:t>
                      </a:r>
                      <a:endParaRPr lang="pt-P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spcAft>
                          <a:spcPts val="0"/>
                        </a:spcAft>
                        <a:tabLst>
                          <a:tab pos="252095" algn="l"/>
                        </a:tabLst>
                      </a:pPr>
                      <a:r>
                        <a:rPr lang="en-US" sz="1600" dirty="0">
                          <a:effectLst/>
                        </a:rPr>
                        <a:t>14-05-2020</a:t>
                      </a:r>
                      <a:endParaRPr lang="pt-P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GB" sz="1600" dirty="0">
                          <a:effectLst/>
                        </a:rPr>
                        <a:t>Event/Report</a:t>
                      </a:r>
                      <a:endParaRPr lang="pt-P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xmlns="" val="34204588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1836" y="1600200"/>
            <a:ext cx="8551164" cy="11430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3600" b="1" u="sng"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Quality Assurance Committee meeting</a:t>
            </a:r>
          </a:p>
          <a:p>
            <a:pPr marL="0" indent="0" algn="ctr">
              <a:buFont typeface="Arial" pitchFamily="34" charset="0"/>
              <a:buNone/>
            </a:pPr>
            <a:r>
              <a:rPr lang="en-US"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WP5.1</a:t>
            </a:r>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 Quality and assurance plan (</a:t>
            </a:r>
            <a:r>
              <a:rPr lang="en-US" b="1" dirty="0" err="1"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QAP</a:t>
            </a:r>
            <a:r>
              <a:rPr lang="en-US"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a:t>
            </a:r>
          </a:p>
          <a:p>
            <a:pPr marL="0" indent="0" algn="ctr">
              <a:buFont typeface="Arial" pitchFamily="34" charset="0"/>
              <a:buNone/>
            </a:pPr>
            <a:endParaRPr lang="en-US"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a:p>
            <a:pPr marL="0" indent="0" algn="ctr">
              <a:buFont typeface="Arial" pitchFamily="34" charset="0"/>
              <a:buNone/>
            </a:pP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xmlns="" val="70903381"/>
              </p:ext>
            </p:extLst>
          </p:nvPr>
        </p:nvGraphicFramePr>
        <p:xfrm>
          <a:off x="762000" y="3352800"/>
          <a:ext cx="7696201" cy="1598107"/>
        </p:xfrm>
        <a:graphic>
          <a:graphicData uri="http://schemas.openxmlformats.org/drawingml/2006/table">
            <a:tbl>
              <a:tblPr firstRow="1" firstCol="1" bandRow="1">
                <a:tableStyleId>{5C22544A-7EE6-4342-B048-85BDC9FD1C3A}</a:tableStyleId>
              </a:tblPr>
              <a:tblGrid>
                <a:gridCol w="923544"/>
                <a:gridCol w="1231392"/>
                <a:gridCol w="1924050"/>
                <a:gridCol w="3617215"/>
              </a:tblGrid>
              <a:tr h="0">
                <a:tc>
                  <a:txBody>
                    <a:bodyPr/>
                    <a:lstStyle/>
                    <a:p>
                      <a:pPr algn="ctr">
                        <a:lnSpc>
                          <a:spcPct val="107000"/>
                        </a:lnSpc>
                        <a:spcAft>
                          <a:spcPts val="0"/>
                        </a:spcAft>
                      </a:pPr>
                      <a:r>
                        <a:rPr lang="en-US" sz="1600" dirty="0">
                          <a:effectLst/>
                        </a:rPr>
                        <a:t>Version</a:t>
                      </a:r>
                      <a:endParaRPr lang="pt-PT" sz="16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600">
                          <a:effectLst/>
                        </a:rPr>
                        <a:t>Date</a:t>
                      </a:r>
                      <a:endParaRPr lang="pt-PT" sz="160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600">
                          <a:effectLst/>
                        </a:rPr>
                        <a:t>Revision description</a:t>
                      </a:r>
                      <a:endParaRPr lang="pt-PT" sz="160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600">
                          <a:effectLst/>
                        </a:rPr>
                        <a:t>Partner responsible</a:t>
                      </a:r>
                      <a:endParaRPr lang="pt-PT" sz="1600">
                        <a:effectLst/>
                        <a:latin typeface="Calibri"/>
                        <a:ea typeface="Calibri"/>
                        <a:cs typeface="Times New Roman"/>
                      </a:endParaRPr>
                    </a:p>
                  </a:txBody>
                  <a:tcPr marL="68580" marR="68580" marT="0" marB="0"/>
                </a:tc>
              </a:tr>
              <a:tr h="0">
                <a:tc>
                  <a:txBody>
                    <a:bodyPr/>
                    <a:lstStyle/>
                    <a:p>
                      <a:pPr algn="ctr">
                        <a:lnSpc>
                          <a:spcPct val="107000"/>
                        </a:lnSpc>
                        <a:spcAft>
                          <a:spcPts val="0"/>
                        </a:spcAft>
                      </a:pPr>
                      <a:r>
                        <a:rPr lang="en-US" sz="1600">
                          <a:effectLst/>
                        </a:rPr>
                        <a:t>v.01</a:t>
                      </a:r>
                      <a:endParaRPr lang="pt-PT" sz="160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600">
                          <a:effectLst/>
                        </a:rPr>
                        <a:t>03.01.2019</a:t>
                      </a:r>
                      <a:endParaRPr lang="pt-PT" sz="160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600">
                          <a:effectLst/>
                        </a:rPr>
                        <a:t>Draft</a:t>
                      </a:r>
                      <a:endParaRPr lang="pt-PT" sz="160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600">
                          <a:effectLst/>
                        </a:rPr>
                        <a:t>Norwegian University of Life Sciences (P3)</a:t>
                      </a:r>
                      <a:endParaRPr lang="pt-PT" sz="1600">
                        <a:effectLst/>
                        <a:latin typeface="Calibri"/>
                        <a:ea typeface="Calibri"/>
                        <a:cs typeface="Times New Roman"/>
                      </a:endParaRPr>
                    </a:p>
                  </a:txBody>
                  <a:tcPr marL="68580" marR="68580" marT="0" marB="0"/>
                </a:tc>
              </a:tr>
              <a:tr h="0">
                <a:tc>
                  <a:txBody>
                    <a:bodyPr/>
                    <a:lstStyle/>
                    <a:p>
                      <a:pPr algn="ctr">
                        <a:lnSpc>
                          <a:spcPct val="107000"/>
                        </a:lnSpc>
                        <a:spcAft>
                          <a:spcPts val="0"/>
                        </a:spcAft>
                      </a:pPr>
                      <a:r>
                        <a:rPr lang="en-US" sz="1600">
                          <a:effectLst/>
                        </a:rPr>
                        <a:t>v.02</a:t>
                      </a:r>
                      <a:endParaRPr lang="pt-PT" sz="160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600">
                          <a:effectLst/>
                        </a:rPr>
                        <a:t>27.01.2019</a:t>
                      </a:r>
                      <a:endParaRPr lang="pt-PT" sz="160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600">
                          <a:effectLst/>
                        </a:rPr>
                        <a:t>Draft</a:t>
                      </a:r>
                      <a:endParaRPr lang="pt-PT" sz="160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600">
                          <a:effectLst/>
                        </a:rPr>
                        <a:t>UL/IST (P7)</a:t>
                      </a:r>
                      <a:endParaRPr lang="pt-PT" sz="1600">
                        <a:effectLst/>
                        <a:latin typeface="Calibri"/>
                        <a:ea typeface="Calibri"/>
                        <a:cs typeface="Times New Roman"/>
                      </a:endParaRPr>
                    </a:p>
                  </a:txBody>
                  <a:tcPr marL="68580" marR="68580" marT="0" marB="0"/>
                </a:tc>
              </a:tr>
              <a:tr h="0">
                <a:tc>
                  <a:txBody>
                    <a:bodyPr/>
                    <a:lstStyle/>
                    <a:p>
                      <a:pPr algn="ctr">
                        <a:lnSpc>
                          <a:spcPct val="107000"/>
                        </a:lnSpc>
                        <a:spcAft>
                          <a:spcPts val="0"/>
                        </a:spcAft>
                      </a:pPr>
                      <a:r>
                        <a:rPr lang="en-US" sz="1600">
                          <a:effectLst/>
                        </a:rPr>
                        <a:t>v.03</a:t>
                      </a:r>
                      <a:endParaRPr lang="pt-PT" sz="160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600">
                          <a:effectLst/>
                        </a:rPr>
                        <a:t>01.02.2019</a:t>
                      </a:r>
                      <a:endParaRPr lang="pt-PT" sz="160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600">
                          <a:effectLst/>
                        </a:rPr>
                        <a:t>Draft</a:t>
                      </a:r>
                      <a:endParaRPr lang="pt-PT" sz="160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600">
                          <a:effectLst/>
                        </a:rPr>
                        <a:t>UNI (P1)</a:t>
                      </a:r>
                      <a:endParaRPr lang="pt-PT" sz="1600">
                        <a:effectLst/>
                        <a:latin typeface="Calibri"/>
                        <a:ea typeface="Calibri"/>
                        <a:cs typeface="Times New Roman"/>
                      </a:endParaRPr>
                    </a:p>
                  </a:txBody>
                  <a:tcPr marL="68580" marR="68580" marT="0" marB="0"/>
                </a:tc>
              </a:tr>
              <a:tr h="0">
                <a:tc>
                  <a:txBody>
                    <a:bodyPr/>
                    <a:lstStyle/>
                    <a:p>
                      <a:pPr algn="ctr">
                        <a:lnSpc>
                          <a:spcPct val="107000"/>
                        </a:lnSpc>
                        <a:spcAft>
                          <a:spcPts val="0"/>
                        </a:spcAft>
                      </a:pPr>
                      <a:r>
                        <a:rPr lang="en-US" sz="1600">
                          <a:effectLst/>
                        </a:rPr>
                        <a:t>v.04</a:t>
                      </a:r>
                      <a:endParaRPr lang="pt-PT" sz="160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600">
                          <a:effectLst/>
                        </a:rPr>
                        <a:t>09.02.2019</a:t>
                      </a:r>
                      <a:endParaRPr lang="pt-PT" sz="160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600">
                          <a:effectLst/>
                        </a:rPr>
                        <a:t>Draft</a:t>
                      </a:r>
                      <a:endParaRPr lang="pt-PT" sz="160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600">
                          <a:effectLst/>
                        </a:rPr>
                        <a:t>UL/IST (P7)</a:t>
                      </a:r>
                      <a:endParaRPr lang="pt-PT" sz="1600">
                        <a:effectLst/>
                        <a:latin typeface="Calibri"/>
                        <a:ea typeface="Calibri"/>
                        <a:cs typeface="Times New Roman"/>
                      </a:endParaRPr>
                    </a:p>
                  </a:txBody>
                  <a:tcPr marL="68580" marR="68580" marT="0" marB="0"/>
                </a:tc>
              </a:tr>
              <a:tr h="0">
                <a:tc>
                  <a:txBody>
                    <a:bodyPr/>
                    <a:lstStyle/>
                    <a:p>
                      <a:pPr algn="ctr">
                        <a:lnSpc>
                          <a:spcPct val="107000"/>
                        </a:lnSpc>
                        <a:spcAft>
                          <a:spcPts val="0"/>
                        </a:spcAft>
                      </a:pPr>
                      <a:r>
                        <a:rPr lang="en-US" sz="1800" b="1" dirty="0" err="1">
                          <a:effectLst/>
                        </a:rPr>
                        <a:t>v.05</a:t>
                      </a:r>
                      <a:endParaRPr lang="pt-PT" sz="1800" b="1"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800" b="1" dirty="0">
                          <a:effectLst/>
                        </a:rPr>
                        <a:t>13.03.2019</a:t>
                      </a:r>
                      <a:endParaRPr lang="pt-PT" sz="1800" b="1"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800" b="1" dirty="0">
                          <a:effectLst/>
                        </a:rPr>
                        <a:t>Final version</a:t>
                      </a:r>
                      <a:endParaRPr lang="pt-PT" sz="1800" b="1"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800" b="1" dirty="0">
                          <a:effectLst/>
                        </a:rPr>
                        <a:t>UL/IST (</a:t>
                      </a:r>
                      <a:r>
                        <a:rPr lang="en-US" sz="1800" b="1" dirty="0" err="1">
                          <a:effectLst/>
                        </a:rPr>
                        <a:t>P7</a:t>
                      </a:r>
                      <a:r>
                        <a:rPr lang="en-US" sz="1800" b="1" dirty="0">
                          <a:effectLst/>
                        </a:rPr>
                        <a:t>)</a:t>
                      </a:r>
                      <a:endParaRPr lang="pt-PT" sz="1800" b="1" dirty="0">
                        <a:effectLst/>
                        <a:latin typeface="Calibri"/>
                        <a:ea typeface="Calibri"/>
                        <a:cs typeface="Times New Roman"/>
                      </a:endParaRPr>
                    </a:p>
                  </a:txBody>
                  <a:tcPr marL="68580" marR="68580" marT="0" marB="0"/>
                </a:tc>
              </a:tr>
            </a:tbl>
          </a:graphicData>
        </a:graphic>
      </p:graphicFrame>
      <p:sp>
        <p:nvSpPr>
          <p:cNvPr id="7" name="Rectangle 6"/>
          <p:cNvSpPr/>
          <p:nvPr/>
        </p:nvSpPr>
        <p:spPr>
          <a:xfrm>
            <a:off x="4114800" y="5562600"/>
            <a:ext cx="5029201" cy="584775"/>
          </a:xfrm>
          <a:prstGeom prst="rect">
            <a:avLst/>
          </a:prstGeom>
        </p:spPr>
        <p:txBody>
          <a:bodyPr wrap="square">
            <a:spAutoFit/>
          </a:bodyPr>
          <a:lstStyle/>
          <a:p>
            <a:pPr algn="ctr"/>
            <a:r>
              <a:rPr lang="en-US" sz="1600" dirty="0"/>
              <a:t>Milan </a:t>
            </a:r>
            <a:r>
              <a:rPr lang="en-US" sz="1600" dirty="0" err="1" smtClean="0"/>
              <a:t>Gocić</a:t>
            </a:r>
            <a:r>
              <a:rPr lang="en-US" sz="1600" dirty="0" smtClean="0"/>
              <a:t> (University of </a:t>
            </a:r>
            <a:r>
              <a:rPr lang="en-US" sz="1600" dirty="0" err="1" smtClean="0"/>
              <a:t>Niis</a:t>
            </a:r>
            <a:r>
              <a:rPr lang="en-US" sz="1600" dirty="0"/>
              <a:t>) </a:t>
            </a:r>
            <a:r>
              <a:rPr lang="en-US" sz="1600" dirty="0" smtClean="0"/>
              <a:t>and Elisabeth </a:t>
            </a:r>
            <a:r>
              <a:rPr lang="en-US" sz="1600" dirty="0"/>
              <a:t>Hoff (Norwegian University of Life Sciences, Norway</a:t>
            </a:r>
          </a:p>
        </p:txBody>
      </p:sp>
    </p:spTree>
    <p:extLst>
      <p:ext uri="{BB962C8B-B14F-4D97-AF65-F5344CB8AC3E}">
        <p14:creationId xmlns:p14="http://schemas.microsoft.com/office/powerpoint/2010/main" xmlns="" val="19004248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20</a:t>
            </a:fld>
            <a:endParaRPr lang="pt-PT" altLang="pt-PT" sz="900" b="1">
              <a:solidFill>
                <a:schemeClr val="tx2"/>
              </a:solidFill>
            </a:endParaRPr>
          </a:p>
        </p:txBody>
      </p:sp>
      <p:sp>
        <p:nvSpPr>
          <p:cNvPr id="2" name="Rectangle 1"/>
          <p:cNvSpPr/>
          <p:nvPr/>
        </p:nvSpPr>
        <p:spPr>
          <a:xfrm>
            <a:off x="1558131" y="573896"/>
            <a:ext cx="7184571" cy="6055504"/>
          </a:xfrm>
          <a:prstGeom prst="rect">
            <a:avLst/>
          </a:prstGeom>
        </p:spPr>
        <p:txBody>
          <a:bodyPr wrap="square">
            <a:spAutoFit/>
          </a:bodyPr>
          <a:lstStyle/>
          <a:p>
            <a:pPr algn="ctr">
              <a:spcBef>
                <a:spcPts val="600"/>
              </a:spcBef>
            </a:pPr>
            <a:r>
              <a:rPr lang="en-US" sz="2000" b="1" dirty="0" smtClean="0">
                <a:solidFill>
                  <a:srgbClr val="002060"/>
                </a:solidFill>
              </a:rPr>
              <a:t>Annexes</a:t>
            </a:r>
            <a:r>
              <a:rPr lang="en-US" sz="2000" b="1" dirty="0">
                <a:solidFill>
                  <a:srgbClr val="002060"/>
                </a:solidFill>
              </a:rPr>
              <a:t>	</a:t>
            </a:r>
            <a:endParaRPr lang="en-US" sz="2000" b="1" dirty="0" smtClean="0">
              <a:solidFill>
                <a:srgbClr val="002060"/>
              </a:solidFill>
            </a:endParaRPr>
          </a:p>
          <a:p>
            <a:pPr>
              <a:spcBef>
                <a:spcPts val="300"/>
              </a:spcBef>
            </a:pPr>
            <a:r>
              <a:rPr lang="en-US" sz="2000" b="1" dirty="0" err="1" smtClean="0">
                <a:solidFill>
                  <a:srgbClr val="002060"/>
                </a:solidFill>
              </a:rPr>
              <a:t>QA1</a:t>
            </a:r>
            <a:r>
              <a:rPr lang="en-US" sz="2000" b="1" dirty="0" smtClean="0">
                <a:solidFill>
                  <a:srgbClr val="002060"/>
                </a:solidFill>
              </a:rPr>
              <a:t> </a:t>
            </a:r>
            <a:r>
              <a:rPr lang="en-US" sz="2000" b="1" dirty="0">
                <a:solidFill>
                  <a:srgbClr val="002060"/>
                </a:solidFill>
              </a:rPr>
              <a:t>– Agenda </a:t>
            </a:r>
            <a:r>
              <a:rPr lang="en-US" sz="2000" b="1" dirty="0" smtClean="0">
                <a:solidFill>
                  <a:srgbClr val="002060"/>
                </a:solidFill>
              </a:rPr>
              <a:t>template</a:t>
            </a:r>
          </a:p>
          <a:p>
            <a:pPr>
              <a:spcBef>
                <a:spcPts val="300"/>
              </a:spcBef>
            </a:pPr>
            <a:r>
              <a:rPr lang="en-US" sz="2000" b="1" dirty="0" err="1" smtClean="0">
                <a:solidFill>
                  <a:srgbClr val="002060"/>
                </a:solidFill>
              </a:rPr>
              <a:t>QA2</a:t>
            </a:r>
            <a:r>
              <a:rPr lang="en-US" sz="2000" b="1" dirty="0" smtClean="0">
                <a:solidFill>
                  <a:srgbClr val="002060"/>
                </a:solidFill>
              </a:rPr>
              <a:t> </a:t>
            </a:r>
            <a:r>
              <a:rPr lang="en-US" sz="2000" b="1" dirty="0">
                <a:solidFill>
                  <a:srgbClr val="002060"/>
                </a:solidFill>
              </a:rPr>
              <a:t>– Attendance list template	</a:t>
            </a:r>
          </a:p>
          <a:p>
            <a:pPr>
              <a:spcBef>
                <a:spcPts val="300"/>
              </a:spcBef>
            </a:pPr>
            <a:r>
              <a:rPr lang="en-US" sz="2000" b="1" dirty="0" err="1" smtClean="0">
                <a:solidFill>
                  <a:srgbClr val="002060"/>
                </a:solidFill>
              </a:rPr>
              <a:t>QA3</a:t>
            </a:r>
            <a:r>
              <a:rPr lang="en-US" sz="2000" b="1" dirty="0" smtClean="0">
                <a:solidFill>
                  <a:srgbClr val="002060"/>
                </a:solidFill>
              </a:rPr>
              <a:t> </a:t>
            </a:r>
            <a:r>
              <a:rPr lang="en-US" sz="2000" b="1" dirty="0">
                <a:solidFill>
                  <a:srgbClr val="002060"/>
                </a:solidFill>
              </a:rPr>
              <a:t>– Event evaluation list template	</a:t>
            </a:r>
            <a:endParaRPr lang="en-US" sz="2000" b="1" dirty="0" smtClean="0">
              <a:solidFill>
                <a:srgbClr val="002060"/>
              </a:solidFill>
            </a:endParaRPr>
          </a:p>
          <a:p>
            <a:pPr>
              <a:spcBef>
                <a:spcPts val="300"/>
              </a:spcBef>
            </a:pPr>
            <a:r>
              <a:rPr lang="en-US" sz="2000" b="1" dirty="0" err="1" smtClean="0">
                <a:solidFill>
                  <a:srgbClr val="002060"/>
                </a:solidFill>
              </a:rPr>
              <a:t>QA4</a:t>
            </a:r>
            <a:r>
              <a:rPr lang="en-US" sz="2000" b="1" dirty="0" smtClean="0">
                <a:solidFill>
                  <a:srgbClr val="002060"/>
                </a:solidFill>
              </a:rPr>
              <a:t> </a:t>
            </a:r>
            <a:r>
              <a:rPr lang="en-US" sz="2000" b="1" dirty="0">
                <a:solidFill>
                  <a:srgbClr val="002060"/>
                </a:solidFill>
              </a:rPr>
              <a:t>– Event report form	</a:t>
            </a:r>
          </a:p>
          <a:p>
            <a:pPr>
              <a:spcBef>
                <a:spcPts val="300"/>
              </a:spcBef>
            </a:pPr>
            <a:r>
              <a:rPr lang="en-US" sz="2000" b="1" dirty="0" err="1" smtClean="0">
                <a:solidFill>
                  <a:srgbClr val="002060"/>
                </a:solidFill>
              </a:rPr>
              <a:t>QA5</a:t>
            </a:r>
            <a:r>
              <a:rPr lang="en-US" sz="2000" b="1" dirty="0" smtClean="0">
                <a:solidFill>
                  <a:srgbClr val="002060"/>
                </a:solidFill>
              </a:rPr>
              <a:t> </a:t>
            </a:r>
            <a:r>
              <a:rPr lang="en-US" sz="2000" b="1" dirty="0">
                <a:solidFill>
                  <a:srgbClr val="002060"/>
                </a:solidFill>
              </a:rPr>
              <a:t>– Self-evaluation list of master curriculum	</a:t>
            </a:r>
          </a:p>
          <a:p>
            <a:pPr>
              <a:spcBef>
                <a:spcPts val="300"/>
              </a:spcBef>
            </a:pPr>
            <a:r>
              <a:rPr lang="en-US" sz="2000" b="1" dirty="0" err="1" smtClean="0">
                <a:solidFill>
                  <a:srgbClr val="002060"/>
                </a:solidFill>
              </a:rPr>
              <a:t>QA6</a:t>
            </a:r>
            <a:r>
              <a:rPr lang="en-US" sz="2000" b="1" dirty="0" smtClean="0">
                <a:solidFill>
                  <a:srgbClr val="002060"/>
                </a:solidFill>
              </a:rPr>
              <a:t> </a:t>
            </a:r>
            <a:r>
              <a:rPr lang="en-US" sz="2000" b="1" dirty="0">
                <a:solidFill>
                  <a:srgbClr val="002060"/>
                </a:solidFill>
              </a:rPr>
              <a:t>– Self-evaluation report of master curriculum	</a:t>
            </a:r>
          </a:p>
          <a:p>
            <a:pPr>
              <a:spcBef>
                <a:spcPts val="300"/>
              </a:spcBef>
            </a:pPr>
            <a:r>
              <a:rPr lang="en-US" sz="2000" b="1" dirty="0" err="1" smtClean="0">
                <a:solidFill>
                  <a:srgbClr val="002060"/>
                </a:solidFill>
              </a:rPr>
              <a:t>QA7</a:t>
            </a:r>
            <a:r>
              <a:rPr lang="en-US" sz="2000" b="1" dirty="0" smtClean="0">
                <a:solidFill>
                  <a:srgbClr val="002060"/>
                </a:solidFill>
              </a:rPr>
              <a:t> </a:t>
            </a:r>
            <a:r>
              <a:rPr lang="en-US" sz="2000" b="1" dirty="0">
                <a:solidFill>
                  <a:srgbClr val="002060"/>
                </a:solidFill>
              </a:rPr>
              <a:t>– Self-evaluation list of </a:t>
            </a:r>
            <a:r>
              <a:rPr lang="en-US" sz="2000" b="1" dirty="0" smtClean="0">
                <a:solidFill>
                  <a:srgbClr val="002060"/>
                </a:solidFill>
              </a:rPr>
              <a:t>training</a:t>
            </a:r>
            <a:endParaRPr lang="en-US" sz="2000" b="1" dirty="0">
              <a:solidFill>
                <a:srgbClr val="002060"/>
              </a:solidFill>
            </a:endParaRPr>
          </a:p>
          <a:p>
            <a:pPr>
              <a:spcBef>
                <a:spcPts val="300"/>
              </a:spcBef>
            </a:pPr>
            <a:r>
              <a:rPr lang="en-US" sz="2000" b="1" dirty="0" err="1" smtClean="0">
                <a:solidFill>
                  <a:srgbClr val="002060"/>
                </a:solidFill>
              </a:rPr>
              <a:t>QA8</a:t>
            </a:r>
            <a:r>
              <a:rPr lang="en-US" sz="2000" b="1" dirty="0" smtClean="0">
                <a:solidFill>
                  <a:srgbClr val="002060"/>
                </a:solidFill>
              </a:rPr>
              <a:t> – Self-evaluation report of training</a:t>
            </a:r>
          </a:p>
          <a:p>
            <a:pPr>
              <a:spcBef>
                <a:spcPts val="300"/>
              </a:spcBef>
            </a:pPr>
            <a:r>
              <a:rPr lang="en-US" sz="2000" b="1" dirty="0" err="1" smtClean="0">
                <a:solidFill>
                  <a:srgbClr val="002060"/>
                </a:solidFill>
              </a:rPr>
              <a:t>QA9</a:t>
            </a:r>
            <a:r>
              <a:rPr lang="en-US" sz="2000" b="1" dirty="0" smtClean="0">
                <a:solidFill>
                  <a:srgbClr val="002060"/>
                </a:solidFill>
              </a:rPr>
              <a:t> – Questionnaire on the project management assessment</a:t>
            </a:r>
          </a:p>
          <a:p>
            <a:pPr>
              <a:spcBef>
                <a:spcPts val="300"/>
              </a:spcBef>
            </a:pPr>
            <a:r>
              <a:rPr lang="en-US" sz="2000" b="1" dirty="0" err="1" smtClean="0">
                <a:solidFill>
                  <a:srgbClr val="002060"/>
                </a:solidFill>
              </a:rPr>
              <a:t>QA10</a:t>
            </a:r>
            <a:r>
              <a:rPr lang="en-US" sz="2000" b="1" dirty="0" smtClean="0">
                <a:solidFill>
                  <a:srgbClr val="002060"/>
                </a:solidFill>
              </a:rPr>
              <a:t> </a:t>
            </a:r>
            <a:r>
              <a:rPr lang="en-US" sz="2000" b="1" dirty="0">
                <a:solidFill>
                  <a:srgbClr val="002060"/>
                </a:solidFill>
              </a:rPr>
              <a:t>– Report on the project management </a:t>
            </a:r>
            <a:r>
              <a:rPr lang="en-US" sz="2000" b="1" dirty="0" smtClean="0">
                <a:solidFill>
                  <a:srgbClr val="002060"/>
                </a:solidFill>
              </a:rPr>
              <a:t>assessment</a:t>
            </a:r>
            <a:endParaRPr lang="en-US" sz="2000" b="1" dirty="0">
              <a:solidFill>
                <a:srgbClr val="002060"/>
              </a:solidFill>
            </a:endParaRPr>
          </a:p>
          <a:p>
            <a:pPr>
              <a:spcBef>
                <a:spcPts val="300"/>
              </a:spcBef>
            </a:pPr>
            <a:r>
              <a:rPr lang="en-US" sz="2000" b="1" dirty="0" err="1" smtClean="0">
                <a:solidFill>
                  <a:srgbClr val="002060"/>
                </a:solidFill>
              </a:rPr>
              <a:t>QA11</a:t>
            </a:r>
            <a:r>
              <a:rPr lang="en-US" sz="2000" b="1" dirty="0" smtClean="0">
                <a:solidFill>
                  <a:srgbClr val="002060"/>
                </a:solidFill>
              </a:rPr>
              <a:t> </a:t>
            </a:r>
            <a:r>
              <a:rPr lang="en-US" sz="2000" b="1" dirty="0">
                <a:solidFill>
                  <a:srgbClr val="002060"/>
                </a:solidFill>
              </a:rPr>
              <a:t>– Questionnaire on the work package </a:t>
            </a:r>
            <a:r>
              <a:rPr lang="en-US" sz="2000" b="1" dirty="0" smtClean="0">
                <a:solidFill>
                  <a:srgbClr val="002060"/>
                </a:solidFill>
              </a:rPr>
              <a:t>assessment</a:t>
            </a:r>
            <a:endParaRPr lang="en-US" sz="2000" b="1" dirty="0">
              <a:solidFill>
                <a:srgbClr val="002060"/>
              </a:solidFill>
            </a:endParaRPr>
          </a:p>
          <a:p>
            <a:pPr>
              <a:spcBef>
                <a:spcPts val="300"/>
              </a:spcBef>
            </a:pPr>
            <a:r>
              <a:rPr lang="en-US" sz="2000" b="1" dirty="0" err="1" smtClean="0">
                <a:solidFill>
                  <a:srgbClr val="002060"/>
                </a:solidFill>
              </a:rPr>
              <a:t>QA12</a:t>
            </a:r>
            <a:r>
              <a:rPr lang="en-US" sz="2000" b="1" dirty="0" smtClean="0">
                <a:solidFill>
                  <a:srgbClr val="002060"/>
                </a:solidFill>
              </a:rPr>
              <a:t> </a:t>
            </a:r>
            <a:r>
              <a:rPr lang="en-US" sz="2000" b="1" dirty="0">
                <a:solidFill>
                  <a:srgbClr val="002060"/>
                </a:solidFill>
              </a:rPr>
              <a:t>– Report on the work package assessment	</a:t>
            </a:r>
          </a:p>
          <a:p>
            <a:pPr>
              <a:spcBef>
                <a:spcPts val="300"/>
              </a:spcBef>
            </a:pPr>
            <a:r>
              <a:rPr lang="en-US" sz="2000" b="1" dirty="0" err="1" smtClean="0">
                <a:solidFill>
                  <a:srgbClr val="002060"/>
                </a:solidFill>
              </a:rPr>
              <a:t>QA13</a:t>
            </a:r>
            <a:r>
              <a:rPr lang="en-US" sz="2000" b="1" dirty="0" smtClean="0">
                <a:solidFill>
                  <a:srgbClr val="002060"/>
                </a:solidFill>
              </a:rPr>
              <a:t> </a:t>
            </a:r>
            <a:r>
              <a:rPr lang="en-US" sz="2000" b="1" dirty="0">
                <a:solidFill>
                  <a:srgbClr val="002060"/>
                </a:solidFill>
              </a:rPr>
              <a:t>– Deliverable </a:t>
            </a:r>
            <a:r>
              <a:rPr lang="en-US" sz="2000" b="1" dirty="0" smtClean="0">
                <a:solidFill>
                  <a:srgbClr val="002060"/>
                </a:solidFill>
              </a:rPr>
              <a:t>evaluation</a:t>
            </a:r>
          </a:p>
          <a:p>
            <a:pPr>
              <a:spcBef>
                <a:spcPts val="1200"/>
              </a:spcBef>
            </a:pPr>
            <a:r>
              <a:rPr lang="en-US" sz="2000" b="1" dirty="0" smtClean="0">
                <a:solidFill>
                  <a:srgbClr val="002060"/>
                </a:solidFill>
              </a:rPr>
              <a:t>Annex </a:t>
            </a:r>
            <a:r>
              <a:rPr lang="en-US" sz="2000" b="1" dirty="0" err="1">
                <a:solidFill>
                  <a:srgbClr val="002060"/>
                </a:solidFill>
              </a:rPr>
              <a:t>DE1</a:t>
            </a:r>
            <a:r>
              <a:rPr lang="en-US" sz="2000" b="1" dirty="0">
                <a:solidFill>
                  <a:srgbClr val="002060"/>
                </a:solidFill>
              </a:rPr>
              <a:t> – WORD template </a:t>
            </a:r>
          </a:p>
          <a:p>
            <a:pPr>
              <a:spcBef>
                <a:spcPts val="300"/>
              </a:spcBef>
            </a:pPr>
            <a:r>
              <a:rPr lang="en-US" sz="2000" b="1" dirty="0" smtClean="0">
                <a:solidFill>
                  <a:srgbClr val="002060"/>
                </a:solidFill>
              </a:rPr>
              <a:t>Annex </a:t>
            </a:r>
            <a:r>
              <a:rPr lang="en-US" sz="2000" b="1" dirty="0" err="1">
                <a:solidFill>
                  <a:srgbClr val="002060"/>
                </a:solidFill>
              </a:rPr>
              <a:t>DE2</a:t>
            </a:r>
            <a:r>
              <a:rPr lang="en-US" sz="2000" b="1" dirty="0">
                <a:solidFill>
                  <a:srgbClr val="002060"/>
                </a:solidFill>
              </a:rPr>
              <a:t> – PowerPoint template </a:t>
            </a:r>
          </a:p>
          <a:p>
            <a:pPr>
              <a:spcBef>
                <a:spcPts val="600"/>
              </a:spcBef>
            </a:pPr>
            <a:endParaRPr lang="en-US" sz="2000" b="1" dirty="0">
              <a:solidFill>
                <a:srgbClr val="002060"/>
              </a:solidFill>
            </a:endParaRPr>
          </a:p>
        </p:txBody>
      </p:sp>
    </p:spTree>
    <p:extLst>
      <p:ext uri="{BB962C8B-B14F-4D97-AF65-F5344CB8AC3E}">
        <p14:creationId xmlns:p14="http://schemas.microsoft.com/office/powerpoint/2010/main" xmlns="" val="76533655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21</a:t>
            </a:fld>
            <a:endParaRPr lang="pt-PT" altLang="pt-PT" sz="900" b="1">
              <a:solidFill>
                <a:schemeClr val="tx2"/>
              </a:solidFill>
            </a:endParaRPr>
          </a:p>
        </p:txBody>
      </p:sp>
      <p:sp>
        <p:nvSpPr>
          <p:cNvPr id="2" name="Rectangle 1"/>
          <p:cNvSpPr/>
          <p:nvPr/>
        </p:nvSpPr>
        <p:spPr>
          <a:xfrm>
            <a:off x="399144" y="914400"/>
            <a:ext cx="8551862" cy="5124480"/>
          </a:xfrm>
          <a:prstGeom prst="rect">
            <a:avLst/>
          </a:prstGeom>
        </p:spPr>
        <p:txBody>
          <a:bodyPr wrap="square">
            <a:spAutoFit/>
          </a:bodyPr>
          <a:lstStyle/>
          <a:p>
            <a:pPr algn="ctr">
              <a:spcBef>
                <a:spcPts val="600"/>
              </a:spcBef>
            </a:pPr>
            <a:r>
              <a:rPr lang="en-US" sz="2200" b="1" dirty="0">
                <a:solidFill>
                  <a:srgbClr val="003366"/>
                </a:solidFill>
                <a:effectLst>
                  <a:outerShdw blurRad="38100" dist="38100" dir="2700000" algn="tl">
                    <a:srgbClr val="000000">
                      <a:alpha val="43137"/>
                    </a:srgbClr>
                  </a:outerShdw>
                </a:effectLst>
                <a:latin typeface="Arial" charset="0"/>
                <a:cs typeface="Arial" charset="0"/>
              </a:rPr>
              <a:t>Tasks of the Quality Assurance Committee (</a:t>
            </a:r>
            <a:r>
              <a:rPr lang="en-US" sz="2200" b="1" dirty="0" err="1">
                <a:solidFill>
                  <a:srgbClr val="003366"/>
                </a:solidFill>
                <a:effectLst>
                  <a:outerShdw blurRad="38100" dist="38100" dir="2700000" algn="tl">
                    <a:srgbClr val="000000">
                      <a:alpha val="43137"/>
                    </a:srgbClr>
                  </a:outerShdw>
                </a:effectLst>
                <a:latin typeface="Arial" charset="0"/>
                <a:cs typeface="Arial" charset="0"/>
              </a:rPr>
              <a:t>QAC</a:t>
            </a:r>
            <a:r>
              <a:rPr lang="en-US" sz="2200" b="1" dirty="0" smtClean="0">
                <a:solidFill>
                  <a:srgbClr val="003366"/>
                </a:solidFill>
                <a:effectLst>
                  <a:outerShdw blurRad="38100" dist="38100" dir="2700000" algn="tl">
                    <a:srgbClr val="000000">
                      <a:alpha val="43137"/>
                    </a:srgbClr>
                  </a:outerShdw>
                </a:effectLst>
                <a:latin typeface="Arial" charset="0"/>
                <a:cs typeface="Arial" charset="0"/>
              </a:rPr>
              <a:t>)</a:t>
            </a:r>
            <a:endParaRPr lang="en-US" b="1" dirty="0" smtClean="0">
              <a:solidFill>
                <a:srgbClr val="002060"/>
              </a:solidFill>
            </a:endParaRPr>
          </a:p>
          <a:p>
            <a:pPr marL="285750" indent="-285750">
              <a:spcBef>
                <a:spcPts val="600"/>
              </a:spcBef>
              <a:buFont typeface="Wingdings" panose="05000000000000000000" pitchFamily="2" charset="2"/>
              <a:buChar char="ü"/>
            </a:pPr>
            <a:r>
              <a:rPr lang="en-US" b="1" dirty="0" smtClean="0">
                <a:solidFill>
                  <a:schemeClr val="bg1">
                    <a:lumMod val="75000"/>
                  </a:schemeClr>
                </a:solidFill>
              </a:rPr>
              <a:t>Establishing the internal work quality standards and procedures</a:t>
            </a:r>
          </a:p>
          <a:p>
            <a:pPr marL="285750" indent="-285750">
              <a:spcBef>
                <a:spcPts val="600"/>
              </a:spcBef>
              <a:buFont typeface="Wingdings" panose="05000000000000000000" pitchFamily="2" charset="2"/>
              <a:buChar char="ü"/>
            </a:pPr>
            <a:r>
              <a:rPr lang="en-US" b="1" dirty="0" smtClean="0">
                <a:solidFill>
                  <a:schemeClr val="bg1">
                    <a:lumMod val="75000"/>
                  </a:schemeClr>
                </a:solidFill>
              </a:rPr>
              <a:t>Monitoring </a:t>
            </a:r>
            <a:r>
              <a:rPr lang="en-US" b="1" dirty="0">
                <a:solidFill>
                  <a:schemeClr val="bg1">
                    <a:lumMod val="75000"/>
                  </a:schemeClr>
                </a:solidFill>
              </a:rPr>
              <a:t>and reviewing, once a year (October), the project management assessment prepared from contact persons from each partner institution written using Annex </a:t>
            </a:r>
            <a:r>
              <a:rPr lang="en-US" b="1" dirty="0" err="1" smtClean="0">
                <a:solidFill>
                  <a:schemeClr val="bg1">
                    <a:lumMod val="75000"/>
                  </a:schemeClr>
                </a:solidFill>
              </a:rPr>
              <a:t>QA9</a:t>
            </a:r>
            <a:endParaRPr lang="en-US" b="1" dirty="0">
              <a:solidFill>
                <a:schemeClr val="bg1">
                  <a:lumMod val="75000"/>
                </a:schemeClr>
              </a:solidFill>
            </a:endParaRPr>
          </a:p>
          <a:p>
            <a:pPr marL="285750" indent="-285750">
              <a:spcBef>
                <a:spcPts val="600"/>
              </a:spcBef>
              <a:buFont typeface="Wingdings" panose="05000000000000000000" pitchFamily="2" charset="2"/>
              <a:buChar char="ü"/>
            </a:pPr>
            <a:r>
              <a:rPr lang="en-US" b="1" dirty="0" smtClean="0">
                <a:solidFill>
                  <a:schemeClr val="bg1">
                    <a:lumMod val="75000"/>
                  </a:schemeClr>
                </a:solidFill>
              </a:rPr>
              <a:t>Preparing </a:t>
            </a:r>
            <a:r>
              <a:rPr lang="en-US" b="1" dirty="0">
                <a:solidFill>
                  <a:schemeClr val="bg1">
                    <a:lumMod val="75000"/>
                  </a:schemeClr>
                </a:solidFill>
              </a:rPr>
              <a:t>once (October) a year regular report to the Steering Committee (SC) using Annex </a:t>
            </a:r>
            <a:r>
              <a:rPr lang="en-US" b="1" dirty="0" err="1">
                <a:solidFill>
                  <a:schemeClr val="bg1">
                    <a:lumMod val="75000"/>
                  </a:schemeClr>
                </a:solidFill>
              </a:rPr>
              <a:t>QA10</a:t>
            </a:r>
            <a:r>
              <a:rPr lang="en-US" b="1" dirty="0">
                <a:solidFill>
                  <a:schemeClr val="bg1">
                    <a:lumMod val="75000"/>
                  </a:schemeClr>
                </a:solidFill>
              </a:rPr>
              <a:t> about the project management </a:t>
            </a:r>
            <a:r>
              <a:rPr lang="en-US" b="1" dirty="0" smtClean="0">
                <a:solidFill>
                  <a:schemeClr val="bg1">
                    <a:lumMod val="75000"/>
                  </a:schemeClr>
                </a:solidFill>
              </a:rPr>
              <a:t>assessment</a:t>
            </a:r>
            <a:endParaRPr lang="en-US" b="1" dirty="0">
              <a:solidFill>
                <a:schemeClr val="bg1">
                  <a:lumMod val="75000"/>
                </a:schemeClr>
              </a:solidFill>
            </a:endParaRPr>
          </a:p>
          <a:p>
            <a:pPr marL="285750" indent="-285750">
              <a:spcBef>
                <a:spcPts val="600"/>
              </a:spcBef>
              <a:buFont typeface="Wingdings" panose="05000000000000000000" pitchFamily="2" charset="2"/>
              <a:buChar char="ü"/>
            </a:pPr>
            <a:r>
              <a:rPr lang="en-US" b="1" dirty="0" smtClean="0">
                <a:solidFill>
                  <a:srgbClr val="FF0000"/>
                </a:solidFill>
              </a:rPr>
              <a:t>Monitoring </a:t>
            </a:r>
            <a:r>
              <a:rPr lang="en-US" b="1" dirty="0">
                <a:solidFill>
                  <a:srgbClr val="FF0000"/>
                </a:solidFill>
              </a:rPr>
              <a:t>and reviewing twice a year (March and September) the questionnaires and the reports on the work package assessment (Annex </a:t>
            </a:r>
            <a:r>
              <a:rPr lang="en-US" b="1" dirty="0" err="1">
                <a:solidFill>
                  <a:srgbClr val="FF0000"/>
                </a:solidFill>
              </a:rPr>
              <a:t>QA11</a:t>
            </a:r>
            <a:r>
              <a:rPr lang="en-US" b="1" dirty="0">
                <a:solidFill>
                  <a:srgbClr val="FF0000"/>
                </a:solidFill>
              </a:rPr>
              <a:t>) done by the WP leaders and contact persons from each partner </a:t>
            </a:r>
            <a:r>
              <a:rPr lang="en-US" b="1" dirty="0" smtClean="0">
                <a:solidFill>
                  <a:srgbClr val="FF0000"/>
                </a:solidFill>
              </a:rPr>
              <a:t>institution</a:t>
            </a:r>
            <a:endParaRPr lang="en-US" b="1" dirty="0">
              <a:solidFill>
                <a:schemeClr val="bg1">
                  <a:lumMod val="75000"/>
                </a:schemeClr>
              </a:solidFill>
            </a:endParaRPr>
          </a:p>
          <a:p>
            <a:pPr marL="285750" indent="-285750">
              <a:spcBef>
                <a:spcPts val="600"/>
              </a:spcBef>
              <a:buFont typeface="Wingdings" panose="05000000000000000000" pitchFamily="2" charset="2"/>
              <a:buChar char="ü"/>
            </a:pPr>
            <a:r>
              <a:rPr lang="en-US" b="1" dirty="0" smtClean="0">
                <a:solidFill>
                  <a:schemeClr val="bg1">
                    <a:lumMod val="75000"/>
                  </a:schemeClr>
                </a:solidFill>
              </a:rPr>
              <a:t>Supporting </a:t>
            </a:r>
            <a:r>
              <a:rPr lang="en-US" b="1" dirty="0">
                <a:solidFill>
                  <a:schemeClr val="bg1">
                    <a:lumMod val="75000"/>
                  </a:schemeClr>
                </a:solidFill>
              </a:rPr>
              <a:t>the Project Coordinator in the establishment of independent monitoring evaluations by expert(s) (mid-term and at the end of the project</a:t>
            </a:r>
            <a:r>
              <a:rPr lang="en-US" b="1" dirty="0" smtClean="0">
                <a:solidFill>
                  <a:schemeClr val="bg1">
                    <a:lumMod val="75000"/>
                  </a:schemeClr>
                </a:solidFill>
              </a:rPr>
              <a:t>)</a:t>
            </a:r>
            <a:endParaRPr lang="en-US" b="1" dirty="0">
              <a:solidFill>
                <a:schemeClr val="bg1">
                  <a:lumMod val="75000"/>
                </a:schemeClr>
              </a:solidFill>
            </a:endParaRPr>
          </a:p>
          <a:p>
            <a:pPr marL="285750" indent="-285750">
              <a:spcBef>
                <a:spcPts val="600"/>
              </a:spcBef>
              <a:buFont typeface="Wingdings" panose="05000000000000000000" pitchFamily="2" charset="2"/>
              <a:buChar char="ü"/>
            </a:pPr>
            <a:r>
              <a:rPr lang="en-US" b="1" dirty="0" err="1" smtClean="0">
                <a:solidFill>
                  <a:schemeClr val="bg1">
                    <a:lumMod val="75000"/>
                  </a:schemeClr>
                </a:solidFill>
              </a:rPr>
              <a:t>Analysing</a:t>
            </a:r>
            <a:r>
              <a:rPr lang="en-US" b="1" dirty="0" smtClean="0">
                <a:solidFill>
                  <a:schemeClr val="bg1">
                    <a:lumMod val="75000"/>
                  </a:schemeClr>
                </a:solidFill>
              </a:rPr>
              <a:t> </a:t>
            </a:r>
            <a:r>
              <a:rPr lang="en-US" b="1" dirty="0">
                <a:solidFill>
                  <a:schemeClr val="bg1">
                    <a:lumMod val="75000"/>
                  </a:schemeClr>
                </a:solidFill>
              </a:rPr>
              <a:t>of </a:t>
            </a:r>
            <a:r>
              <a:rPr lang="en-US" b="1" dirty="0" err="1">
                <a:solidFill>
                  <a:schemeClr val="bg1">
                    <a:lumMod val="75000"/>
                  </a:schemeClr>
                </a:solidFill>
              </a:rPr>
              <a:t>EACEA</a:t>
            </a:r>
            <a:r>
              <a:rPr lang="en-US" b="1" dirty="0">
                <a:solidFill>
                  <a:schemeClr val="bg1">
                    <a:lumMod val="75000"/>
                  </a:schemeClr>
                </a:solidFill>
              </a:rPr>
              <a:t> (Education, Audiovisual and Culture Executive </a:t>
            </a:r>
            <a:r>
              <a:rPr lang="en-US" b="1" dirty="0" smtClean="0">
                <a:solidFill>
                  <a:schemeClr val="bg1">
                    <a:lumMod val="75000"/>
                  </a:schemeClr>
                </a:solidFill>
              </a:rPr>
              <a:t>Agency) evaluation </a:t>
            </a:r>
            <a:r>
              <a:rPr lang="en-US" b="1" dirty="0">
                <a:solidFill>
                  <a:schemeClr val="bg1">
                    <a:lumMod val="75000"/>
                  </a:schemeClr>
                </a:solidFill>
              </a:rPr>
              <a:t>and NEO (National Erasmus </a:t>
            </a:r>
            <a:r>
              <a:rPr lang="en-US" b="1" dirty="0" smtClean="0">
                <a:solidFill>
                  <a:schemeClr val="bg1">
                    <a:lumMod val="75000"/>
                  </a:schemeClr>
                </a:solidFill>
              </a:rPr>
              <a:t>Office) monitoring reports</a:t>
            </a:r>
            <a:endParaRPr lang="en-US" b="1" dirty="0">
              <a:solidFill>
                <a:schemeClr val="bg1">
                  <a:lumMod val="75000"/>
                </a:schemeClr>
              </a:solidFill>
            </a:endParaRPr>
          </a:p>
          <a:p>
            <a:pPr marL="285750" indent="-285750">
              <a:spcBef>
                <a:spcPts val="600"/>
              </a:spcBef>
              <a:buFont typeface="Wingdings" panose="05000000000000000000" pitchFamily="2" charset="2"/>
              <a:buChar char="ü"/>
            </a:pPr>
            <a:r>
              <a:rPr lang="en-US" b="1" dirty="0" smtClean="0">
                <a:solidFill>
                  <a:schemeClr val="bg1">
                    <a:lumMod val="75000"/>
                  </a:schemeClr>
                </a:solidFill>
              </a:rPr>
              <a:t>Evaluating </a:t>
            </a:r>
            <a:r>
              <a:rPr lang="en-US" b="1" dirty="0">
                <a:solidFill>
                  <a:schemeClr val="bg1">
                    <a:lumMod val="75000"/>
                  </a:schemeClr>
                </a:solidFill>
              </a:rPr>
              <a:t>the quality of the project deliverables, for its completion in due time as well as for its completeness, clarity and </a:t>
            </a:r>
            <a:r>
              <a:rPr lang="en-US" b="1" dirty="0" smtClean="0">
                <a:solidFill>
                  <a:schemeClr val="bg1">
                    <a:lumMod val="75000"/>
                  </a:schemeClr>
                </a:solidFill>
              </a:rPr>
              <a:t>comprehensiveness </a:t>
            </a:r>
            <a:endParaRPr lang="en-US" b="1" dirty="0">
              <a:solidFill>
                <a:schemeClr val="bg1">
                  <a:lumMod val="75000"/>
                </a:schemeClr>
              </a:solidFill>
            </a:endParaRPr>
          </a:p>
        </p:txBody>
      </p:sp>
    </p:spTree>
    <p:extLst>
      <p:ext uri="{BB962C8B-B14F-4D97-AF65-F5344CB8AC3E}">
        <p14:creationId xmlns:p14="http://schemas.microsoft.com/office/powerpoint/2010/main" xmlns="" val="142521134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22</a:t>
            </a:fld>
            <a:endParaRPr lang="pt-PT" altLang="pt-PT" sz="900" b="1">
              <a:solidFill>
                <a:schemeClr val="tx2"/>
              </a:solidFill>
            </a:endParaRPr>
          </a:p>
        </p:txBody>
      </p:sp>
      <p:sp>
        <p:nvSpPr>
          <p:cNvPr id="10" name="Text Box 2"/>
          <p:cNvSpPr txBox="1">
            <a:spLocks noChangeArrowheads="1"/>
          </p:cNvSpPr>
          <p:nvPr/>
        </p:nvSpPr>
        <p:spPr bwMode="auto">
          <a:xfrm>
            <a:off x="0" y="685800"/>
            <a:ext cx="9144000" cy="461665"/>
          </a:xfrm>
          <a:prstGeom prst="rect">
            <a:avLst/>
          </a:prstGeom>
          <a:noFill/>
          <a:ln w="9525" algn="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miter lim="800000"/>
            <a:headEnd/>
            <a:tailEnd/>
          </a:ln>
          <a:effectLst/>
        </p:spPr>
        <p:txBody>
          <a:bodyPr wrap="square">
            <a:spAutoFit/>
          </a:bodyPr>
          <a:lstStyle>
            <a:lvl1pPr marL="357188" indent="-3571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indent="0" algn="ctr" eaLnBrk="1" hangingPunct="1">
              <a:lnSpc>
                <a:spcPct val="120000"/>
              </a:lnSpc>
              <a:spcBef>
                <a:spcPts val="1200"/>
              </a:spcBef>
              <a:buSzPct val="145000"/>
              <a:defRPr/>
            </a:pPr>
            <a:r>
              <a:rPr lang="en-US" altLang="pt-PT" sz="2000" b="1" dirty="0" err="1">
                <a:solidFill>
                  <a:srgbClr val="003366"/>
                </a:solidFill>
                <a:effectLst>
                  <a:outerShdw blurRad="38100" dist="38100" dir="2700000" algn="tl">
                    <a:srgbClr val="000000">
                      <a:alpha val="43137"/>
                    </a:srgbClr>
                  </a:outerShdw>
                </a:effectLst>
              </a:rPr>
              <a:t>QA12</a:t>
            </a:r>
            <a:r>
              <a:rPr lang="en-US" altLang="pt-PT" sz="2000" b="1" dirty="0">
                <a:solidFill>
                  <a:srgbClr val="003366"/>
                </a:solidFill>
                <a:effectLst>
                  <a:outerShdw blurRad="38100" dist="38100" dir="2700000" algn="tl">
                    <a:srgbClr val="000000">
                      <a:alpha val="43137"/>
                    </a:srgbClr>
                  </a:outerShdw>
                </a:effectLst>
              </a:rPr>
              <a:t> – Report on the work package </a:t>
            </a:r>
            <a:r>
              <a:rPr lang="en-US" altLang="pt-PT" sz="2000" b="1" dirty="0" smtClean="0">
                <a:solidFill>
                  <a:srgbClr val="003366"/>
                </a:solidFill>
                <a:effectLst>
                  <a:outerShdw blurRad="38100" dist="38100" dir="2700000" algn="tl">
                    <a:srgbClr val="000000">
                      <a:alpha val="43137"/>
                    </a:srgbClr>
                  </a:outerShdw>
                </a:effectLst>
              </a:rPr>
              <a:t>assessment (</a:t>
            </a:r>
            <a:r>
              <a:rPr lang="en-US" altLang="pt-PT" sz="1600" dirty="0" smtClean="0">
                <a:solidFill>
                  <a:srgbClr val="003366"/>
                </a:solidFill>
                <a:effectLst>
                  <a:outerShdw blurRad="38100" dist="38100" dir="2700000" algn="tl">
                    <a:srgbClr val="000000">
                      <a:alpha val="43137"/>
                    </a:srgbClr>
                  </a:outerShdw>
                </a:effectLst>
              </a:rPr>
              <a:t>based on the answers to </a:t>
            </a:r>
            <a:r>
              <a:rPr lang="en-US" altLang="pt-PT" sz="1600" dirty="0" err="1" smtClean="0">
                <a:solidFill>
                  <a:srgbClr val="003366"/>
                </a:solidFill>
                <a:effectLst>
                  <a:outerShdw blurRad="38100" dist="38100" dir="2700000" algn="tl">
                    <a:srgbClr val="000000">
                      <a:alpha val="43137"/>
                    </a:srgbClr>
                  </a:outerShdw>
                </a:effectLst>
              </a:rPr>
              <a:t>QA11</a:t>
            </a:r>
            <a:r>
              <a:rPr lang="en-US" altLang="pt-PT" sz="2000" b="1" dirty="0" smtClean="0">
                <a:solidFill>
                  <a:srgbClr val="003366"/>
                </a:solidFill>
                <a:effectLst>
                  <a:outerShdw blurRad="38100" dist="38100" dir="2700000" algn="tl">
                    <a:srgbClr val="000000">
                      <a:alpha val="43137"/>
                    </a:srgbClr>
                  </a:outerShdw>
                </a:effectLst>
              </a:rPr>
              <a:t>)</a:t>
            </a:r>
          </a:p>
        </p:txBody>
      </p:sp>
      <p:graphicFrame>
        <p:nvGraphicFramePr>
          <p:cNvPr id="3" name="Table 2"/>
          <p:cNvGraphicFramePr>
            <a:graphicFrameLocks noGrp="1"/>
          </p:cNvGraphicFramePr>
          <p:nvPr>
            <p:extLst>
              <p:ext uri="{D42A27DB-BD31-4B8C-83A1-F6EECF244321}">
                <p14:modId xmlns:p14="http://schemas.microsoft.com/office/powerpoint/2010/main" xmlns="" val="328055634"/>
              </p:ext>
            </p:extLst>
          </p:nvPr>
        </p:nvGraphicFramePr>
        <p:xfrm>
          <a:off x="685800" y="1143000"/>
          <a:ext cx="7467600" cy="1826262"/>
        </p:xfrm>
        <a:graphic>
          <a:graphicData uri="http://schemas.openxmlformats.org/drawingml/2006/table">
            <a:tbl>
              <a:tblPr firstRow="1" firstCol="1" bandRow="1">
                <a:tableStyleId>{5C22544A-7EE6-4342-B048-85BDC9FD1C3A}</a:tableStyleId>
              </a:tblPr>
              <a:tblGrid>
                <a:gridCol w="3791514"/>
                <a:gridCol w="620627"/>
                <a:gridCol w="710961"/>
                <a:gridCol w="711797"/>
                <a:gridCol w="710961"/>
                <a:gridCol w="921740"/>
              </a:tblGrid>
              <a:tr h="0">
                <a:tc gridSpan="6">
                  <a:txBody>
                    <a:bodyPr/>
                    <a:lstStyle/>
                    <a:p>
                      <a:pPr algn="ctr">
                        <a:lnSpc>
                          <a:spcPct val="107000"/>
                        </a:lnSpc>
                        <a:spcBef>
                          <a:spcPts val="600"/>
                        </a:spcBef>
                        <a:spcAft>
                          <a:spcPts val="600"/>
                        </a:spcAft>
                      </a:pPr>
                      <a:r>
                        <a:rPr lang="en-US" sz="1400" dirty="0">
                          <a:effectLst/>
                        </a:rPr>
                        <a:t>Overall assessment of work package management</a:t>
                      </a:r>
                      <a:endParaRPr lang="pt-PT"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0">
                <a:tc>
                  <a:txBody>
                    <a:bodyPr/>
                    <a:lstStyle/>
                    <a:p>
                      <a:pPr algn="r">
                        <a:lnSpc>
                          <a:spcPct val="107000"/>
                        </a:lnSpc>
                        <a:spcAft>
                          <a:spcPts val="600"/>
                        </a:spcAft>
                      </a:pPr>
                      <a:r>
                        <a:rPr lang="en-GB" sz="1400">
                          <a:effectLst/>
                        </a:rPr>
                        <a:t>Grading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600"/>
                        </a:spcAft>
                      </a:pPr>
                      <a:r>
                        <a:rPr lang="en-GB" sz="1400" dirty="0">
                          <a:effectLst/>
                        </a:rPr>
                        <a:t>Very poor</a:t>
                      </a:r>
                      <a:endParaRPr lang="pt-PT"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600"/>
                        </a:spcAft>
                      </a:pPr>
                      <a:r>
                        <a:rPr lang="en-GB" sz="1400" dirty="0">
                          <a:effectLst/>
                        </a:rPr>
                        <a:t>Poor</a:t>
                      </a:r>
                      <a:endParaRPr lang="pt-PT"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600"/>
                        </a:spcAft>
                      </a:pPr>
                      <a:r>
                        <a:rPr lang="en-GB" sz="1400" dirty="0">
                          <a:effectLst/>
                        </a:rPr>
                        <a:t>Good</a:t>
                      </a:r>
                      <a:endParaRPr lang="pt-PT"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600"/>
                        </a:spcAft>
                      </a:pPr>
                      <a:r>
                        <a:rPr lang="en-GB" sz="1400">
                          <a:effectLst/>
                        </a:rPr>
                        <a:t>Very Good</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600"/>
                        </a:spcAft>
                      </a:pPr>
                      <a:r>
                        <a:rPr lang="en-GB" sz="1400">
                          <a:effectLst/>
                        </a:rPr>
                        <a:t>Excellent</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600"/>
                        </a:spcAft>
                      </a:pPr>
                      <a:r>
                        <a:rPr lang="en-GB" sz="1400">
                          <a:effectLst/>
                        </a:rPr>
                        <a:t>Structure of work package time schedule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dirty="0">
                          <a:effectLst/>
                          <a:highlight>
                            <a:srgbClr val="FFFF00"/>
                          </a:highlight>
                        </a:rPr>
                        <a:t> </a:t>
                      </a:r>
                      <a:endParaRPr lang="pt-PT"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dirty="0">
                          <a:effectLst/>
                          <a:highlight>
                            <a:srgbClr val="FFFF00"/>
                          </a:highlight>
                        </a:rPr>
                        <a:t> </a:t>
                      </a:r>
                      <a:endParaRPr lang="pt-PT"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600"/>
                        </a:spcAft>
                      </a:pPr>
                      <a:r>
                        <a:rPr lang="en-GB" sz="1400">
                          <a:effectLst/>
                        </a:rPr>
                        <a:t>Communication with task leaders</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dirty="0">
                          <a:effectLst/>
                        </a:rPr>
                        <a:t> </a:t>
                      </a:r>
                      <a:endParaRPr lang="pt-PT"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dirty="0">
                          <a:effectLst/>
                        </a:rPr>
                        <a:t> </a:t>
                      </a:r>
                      <a:endParaRPr lang="pt-PT"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600"/>
                        </a:spcAft>
                      </a:pPr>
                      <a:r>
                        <a:rPr lang="en-GB" sz="1400" dirty="0">
                          <a:effectLst/>
                        </a:rPr>
                        <a:t>Timeliness of feedbacks from the task leaders when requested</a:t>
                      </a:r>
                      <a:endParaRPr lang="pt-PT"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dirty="0">
                          <a:effectLst/>
                        </a:rPr>
                        <a:t> </a:t>
                      </a:r>
                      <a:endParaRPr lang="pt-PT"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600"/>
                        </a:spcAft>
                      </a:pPr>
                      <a:r>
                        <a:rPr lang="en-GB" sz="1400">
                          <a:effectLst/>
                        </a:rPr>
                        <a:t>Timeliness of providing deliverables</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dirty="0">
                          <a:effectLst/>
                        </a:rPr>
                        <a:t> </a:t>
                      </a:r>
                      <a:endParaRPr lang="pt-PT"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dirty="0">
                          <a:effectLst/>
                        </a:rPr>
                        <a:t> </a:t>
                      </a:r>
                      <a:endParaRPr lang="pt-PT"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pic>
        <p:nvPicPr>
          <p:cNvPr id="4" name="Picture 3"/>
          <p:cNvPicPr>
            <a:picLocks noChangeAspect="1"/>
          </p:cNvPicPr>
          <p:nvPr/>
        </p:nvPicPr>
        <p:blipFill>
          <a:blip r:embed="rId3" cstate="print"/>
          <a:stretch>
            <a:fillRect/>
          </a:stretch>
        </p:blipFill>
        <p:spPr>
          <a:xfrm>
            <a:off x="7066" y="3276600"/>
            <a:ext cx="4593603" cy="1679998"/>
          </a:xfrm>
          <a:prstGeom prst="rect">
            <a:avLst/>
          </a:prstGeom>
        </p:spPr>
      </p:pic>
      <p:pic>
        <p:nvPicPr>
          <p:cNvPr id="5" name="Picture 4"/>
          <p:cNvPicPr>
            <a:picLocks noChangeAspect="1"/>
          </p:cNvPicPr>
          <p:nvPr/>
        </p:nvPicPr>
        <p:blipFill>
          <a:blip r:embed="rId4" cstate="print"/>
          <a:stretch>
            <a:fillRect/>
          </a:stretch>
        </p:blipFill>
        <p:spPr>
          <a:xfrm>
            <a:off x="4553184" y="3276600"/>
            <a:ext cx="4586289" cy="1698285"/>
          </a:xfrm>
          <a:prstGeom prst="rect">
            <a:avLst/>
          </a:prstGeom>
        </p:spPr>
      </p:pic>
      <p:pic>
        <p:nvPicPr>
          <p:cNvPr id="6" name="Picture 5"/>
          <p:cNvPicPr>
            <a:picLocks noChangeAspect="1"/>
          </p:cNvPicPr>
          <p:nvPr/>
        </p:nvPicPr>
        <p:blipFill>
          <a:blip r:embed="rId5" cstate="print"/>
          <a:stretch>
            <a:fillRect/>
          </a:stretch>
        </p:blipFill>
        <p:spPr>
          <a:xfrm>
            <a:off x="-14289" y="5159715"/>
            <a:ext cx="4586289" cy="1698285"/>
          </a:xfrm>
          <a:prstGeom prst="rect">
            <a:avLst/>
          </a:prstGeom>
        </p:spPr>
      </p:pic>
      <p:pic>
        <p:nvPicPr>
          <p:cNvPr id="7" name="Picture 6"/>
          <p:cNvPicPr>
            <a:picLocks noChangeAspect="1"/>
          </p:cNvPicPr>
          <p:nvPr/>
        </p:nvPicPr>
        <p:blipFill>
          <a:blip r:embed="rId6" cstate="print"/>
          <a:stretch>
            <a:fillRect/>
          </a:stretch>
        </p:blipFill>
        <p:spPr>
          <a:xfrm>
            <a:off x="4572000" y="5159715"/>
            <a:ext cx="4586289" cy="1698285"/>
          </a:xfrm>
          <a:prstGeom prst="rect">
            <a:avLst/>
          </a:prstGeom>
        </p:spPr>
      </p:pic>
      <p:sp>
        <p:nvSpPr>
          <p:cNvPr id="8" name="Rectangle 7"/>
          <p:cNvSpPr/>
          <p:nvPr/>
        </p:nvSpPr>
        <p:spPr>
          <a:xfrm>
            <a:off x="1981200" y="2971800"/>
            <a:ext cx="6316301" cy="369332"/>
          </a:xfrm>
          <a:prstGeom prst="rect">
            <a:avLst/>
          </a:prstGeom>
        </p:spPr>
        <p:txBody>
          <a:bodyPr wrap="square">
            <a:spAutoFit/>
          </a:bodyPr>
          <a:lstStyle/>
          <a:p>
            <a:r>
              <a:rPr lang="en-US" altLang="pt-PT" b="1" dirty="0" err="1" smtClean="0">
                <a:solidFill>
                  <a:srgbClr val="003366"/>
                </a:solidFill>
                <a:effectLst>
                  <a:outerShdw blurRad="38100" dist="38100" dir="2700000" algn="tl">
                    <a:srgbClr val="000000">
                      <a:alpha val="43137"/>
                    </a:srgbClr>
                  </a:outerShdw>
                </a:effectLst>
              </a:rPr>
              <a:t>WP1</a:t>
            </a:r>
            <a:r>
              <a:rPr lang="en-US" altLang="pt-PT" b="1" dirty="0" smtClean="0">
                <a:solidFill>
                  <a:srgbClr val="003366"/>
                </a:solidFill>
                <a:effectLst>
                  <a:outerShdw blurRad="38100" dist="38100" dir="2700000" algn="tl">
                    <a:srgbClr val="000000">
                      <a:alpha val="43137"/>
                    </a:srgbClr>
                  </a:outerShdw>
                </a:effectLst>
              </a:rPr>
              <a:t>                                                                           </a:t>
            </a:r>
            <a:r>
              <a:rPr lang="en-US" altLang="pt-PT" b="1" dirty="0" err="1" smtClean="0">
                <a:solidFill>
                  <a:srgbClr val="003366"/>
                </a:solidFill>
                <a:effectLst>
                  <a:outerShdw blurRad="38100" dist="38100" dir="2700000" algn="tl">
                    <a:srgbClr val="000000">
                      <a:alpha val="43137"/>
                    </a:srgbClr>
                  </a:outerShdw>
                </a:effectLst>
              </a:rPr>
              <a:t>WP3</a:t>
            </a:r>
            <a:endParaRPr lang="en-GB" dirty="0"/>
          </a:p>
        </p:txBody>
      </p:sp>
      <p:sp>
        <p:nvSpPr>
          <p:cNvPr id="11" name="Rectangle 10"/>
          <p:cNvSpPr/>
          <p:nvPr/>
        </p:nvSpPr>
        <p:spPr>
          <a:xfrm>
            <a:off x="1981200" y="4888468"/>
            <a:ext cx="6316301" cy="369332"/>
          </a:xfrm>
          <a:prstGeom prst="rect">
            <a:avLst/>
          </a:prstGeom>
        </p:spPr>
        <p:txBody>
          <a:bodyPr wrap="square">
            <a:spAutoFit/>
          </a:bodyPr>
          <a:lstStyle/>
          <a:p>
            <a:r>
              <a:rPr lang="en-US" altLang="pt-PT" b="1" dirty="0" err="1" smtClean="0">
                <a:solidFill>
                  <a:srgbClr val="003366"/>
                </a:solidFill>
                <a:effectLst>
                  <a:outerShdw blurRad="38100" dist="38100" dir="2700000" algn="tl">
                    <a:srgbClr val="000000">
                      <a:alpha val="43137"/>
                    </a:srgbClr>
                  </a:outerShdw>
                </a:effectLst>
              </a:rPr>
              <a:t>WP6</a:t>
            </a:r>
            <a:r>
              <a:rPr lang="en-US" altLang="pt-PT" b="1" dirty="0" smtClean="0">
                <a:solidFill>
                  <a:srgbClr val="003366"/>
                </a:solidFill>
                <a:effectLst>
                  <a:outerShdw blurRad="38100" dist="38100" dir="2700000" algn="tl">
                    <a:srgbClr val="000000">
                      <a:alpha val="43137"/>
                    </a:srgbClr>
                  </a:outerShdw>
                </a:effectLst>
              </a:rPr>
              <a:t>                                                                           </a:t>
            </a:r>
            <a:r>
              <a:rPr lang="en-US" altLang="pt-PT" b="1" dirty="0" err="1" smtClean="0">
                <a:solidFill>
                  <a:srgbClr val="003366"/>
                </a:solidFill>
                <a:effectLst>
                  <a:outerShdw blurRad="38100" dist="38100" dir="2700000" algn="tl">
                    <a:srgbClr val="000000">
                      <a:alpha val="43137"/>
                    </a:srgbClr>
                  </a:outerShdw>
                </a:effectLst>
              </a:rPr>
              <a:t>WP7</a:t>
            </a:r>
            <a:endParaRPr lang="en-GB" dirty="0"/>
          </a:p>
        </p:txBody>
      </p:sp>
    </p:spTree>
    <p:extLst>
      <p:ext uri="{BB962C8B-B14F-4D97-AF65-F5344CB8AC3E}">
        <p14:creationId xmlns:p14="http://schemas.microsoft.com/office/powerpoint/2010/main" xmlns="" val="306540755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23</a:t>
            </a:fld>
            <a:endParaRPr lang="pt-PT" altLang="pt-PT" sz="900" b="1">
              <a:solidFill>
                <a:schemeClr val="tx2"/>
              </a:solidFill>
            </a:endParaRPr>
          </a:p>
        </p:txBody>
      </p:sp>
      <p:sp>
        <p:nvSpPr>
          <p:cNvPr id="10" name="Text Box 2"/>
          <p:cNvSpPr txBox="1">
            <a:spLocks noChangeArrowheads="1"/>
          </p:cNvSpPr>
          <p:nvPr/>
        </p:nvSpPr>
        <p:spPr bwMode="auto">
          <a:xfrm>
            <a:off x="0" y="685800"/>
            <a:ext cx="9144000" cy="461665"/>
          </a:xfrm>
          <a:prstGeom prst="rect">
            <a:avLst/>
          </a:prstGeom>
          <a:noFill/>
          <a:ln w="9525" algn="ct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miter lim="800000"/>
            <a:headEnd/>
            <a:tailEnd/>
          </a:ln>
          <a:effectLst/>
        </p:spPr>
        <p:txBody>
          <a:bodyPr wrap="square">
            <a:spAutoFit/>
          </a:bodyPr>
          <a:lstStyle>
            <a:lvl1pPr marL="357188" indent="-3571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indent="0" algn="ctr" eaLnBrk="1" hangingPunct="1">
              <a:lnSpc>
                <a:spcPct val="120000"/>
              </a:lnSpc>
              <a:spcBef>
                <a:spcPts val="1200"/>
              </a:spcBef>
              <a:buSzPct val="145000"/>
              <a:defRPr/>
            </a:pPr>
            <a:r>
              <a:rPr lang="en-US" altLang="pt-PT" sz="2000" b="1" dirty="0" err="1">
                <a:solidFill>
                  <a:srgbClr val="003366"/>
                </a:solidFill>
                <a:effectLst>
                  <a:outerShdw blurRad="38100" dist="38100" dir="2700000" algn="tl">
                    <a:srgbClr val="000000">
                      <a:alpha val="43137"/>
                    </a:srgbClr>
                  </a:outerShdw>
                </a:effectLst>
              </a:rPr>
              <a:t>QA12</a:t>
            </a:r>
            <a:r>
              <a:rPr lang="en-US" altLang="pt-PT" sz="2000" b="1" dirty="0">
                <a:solidFill>
                  <a:srgbClr val="003366"/>
                </a:solidFill>
                <a:effectLst>
                  <a:outerShdw blurRad="38100" dist="38100" dir="2700000" algn="tl">
                    <a:srgbClr val="000000">
                      <a:alpha val="43137"/>
                    </a:srgbClr>
                  </a:outerShdw>
                </a:effectLst>
              </a:rPr>
              <a:t> – Report on the work package </a:t>
            </a:r>
            <a:r>
              <a:rPr lang="en-US" altLang="pt-PT" sz="2000" b="1" dirty="0" smtClean="0">
                <a:solidFill>
                  <a:srgbClr val="003366"/>
                </a:solidFill>
                <a:effectLst>
                  <a:outerShdw blurRad="38100" dist="38100" dir="2700000" algn="tl">
                    <a:srgbClr val="000000">
                      <a:alpha val="43137"/>
                    </a:srgbClr>
                  </a:outerShdw>
                </a:effectLst>
              </a:rPr>
              <a:t>assessment (</a:t>
            </a:r>
            <a:r>
              <a:rPr lang="en-US" altLang="pt-PT" sz="1600" dirty="0" smtClean="0">
                <a:solidFill>
                  <a:srgbClr val="003366"/>
                </a:solidFill>
                <a:effectLst>
                  <a:outerShdw blurRad="38100" dist="38100" dir="2700000" algn="tl">
                    <a:srgbClr val="000000">
                      <a:alpha val="43137"/>
                    </a:srgbClr>
                  </a:outerShdw>
                </a:effectLst>
              </a:rPr>
              <a:t>based on the answers to </a:t>
            </a:r>
            <a:r>
              <a:rPr lang="en-US" altLang="pt-PT" sz="1600" dirty="0" err="1" smtClean="0">
                <a:solidFill>
                  <a:srgbClr val="003366"/>
                </a:solidFill>
                <a:effectLst>
                  <a:outerShdw blurRad="38100" dist="38100" dir="2700000" algn="tl">
                    <a:srgbClr val="000000">
                      <a:alpha val="43137"/>
                    </a:srgbClr>
                  </a:outerShdw>
                </a:effectLst>
              </a:rPr>
              <a:t>QA11</a:t>
            </a:r>
            <a:r>
              <a:rPr lang="en-US" altLang="pt-PT" sz="2000" b="1" dirty="0" smtClean="0">
                <a:solidFill>
                  <a:srgbClr val="003366"/>
                </a:solidFill>
                <a:effectLst>
                  <a:outerShdw blurRad="38100" dist="38100" dir="2700000" algn="tl">
                    <a:srgbClr val="000000">
                      <a:alpha val="43137"/>
                    </a:srgbClr>
                  </a:outerShdw>
                </a:effectLst>
              </a:rPr>
              <a:t>)</a:t>
            </a:r>
          </a:p>
        </p:txBody>
      </p:sp>
      <p:sp>
        <p:nvSpPr>
          <p:cNvPr id="8" name="Rectangle 7"/>
          <p:cNvSpPr/>
          <p:nvPr/>
        </p:nvSpPr>
        <p:spPr>
          <a:xfrm>
            <a:off x="1981200" y="2895600"/>
            <a:ext cx="6316301" cy="369332"/>
          </a:xfrm>
          <a:prstGeom prst="rect">
            <a:avLst/>
          </a:prstGeom>
        </p:spPr>
        <p:txBody>
          <a:bodyPr wrap="square">
            <a:spAutoFit/>
          </a:bodyPr>
          <a:lstStyle/>
          <a:p>
            <a:r>
              <a:rPr lang="en-US" altLang="pt-PT" b="1" dirty="0" err="1" smtClean="0">
                <a:solidFill>
                  <a:srgbClr val="003366"/>
                </a:solidFill>
                <a:effectLst>
                  <a:outerShdw blurRad="38100" dist="38100" dir="2700000" algn="tl">
                    <a:srgbClr val="000000">
                      <a:alpha val="43137"/>
                    </a:srgbClr>
                  </a:outerShdw>
                </a:effectLst>
              </a:rPr>
              <a:t>WP1</a:t>
            </a:r>
            <a:r>
              <a:rPr lang="en-US" altLang="pt-PT" b="1" dirty="0" smtClean="0">
                <a:solidFill>
                  <a:srgbClr val="003366"/>
                </a:solidFill>
                <a:effectLst>
                  <a:outerShdw blurRad="38100" dist="38100" dir="2700000" algn="tl">
                    <a:srgbClr val="000000">
                      <a:alpha val="43137"/>
                    </a:srgbClr>
                  </a:outerShdw>
                </a:effectLst>
              </a:rPr>
              <a:t>                                                                           </a:t>
            </a:r>
            <a:r>
              <a:rPr lang="en-US" altLang="pt-PT" b="1" dirty="0" err="1" smtClean="0">
                <a:solidFill>
                  <a:srgbClr val="003366"/>
                </a:solidFill>
                <a:effectLst>
                  <a:outerShdw blurRad="38100" dist="38100" dir="2700000" algn="tl">
                    <a:srgbClr val="000000">
                      <a:alpha val="43137"/>
                    </a:srgbClr>
                  </a:outerShdw>
                </a:effectLst>
              </a:rPr>
              <a:t>WP3</a:t>
            </a:r>
            <a:endParaRPr lang="en-GB" dirty="0"/>
          </a:p>
        </p:txBody>
      </p:sp>
      <p:sp>
        <p:nvSpPr>
          <p:cNvPr id="11" name="Rectangle 10"/>
          <p:cNvSpPr/>
          <p:nvPr/>
        </p:nvSpPr>
        <p:spPr>
          <a:xfrm>
            <a:off x="1981200" y="4888468"/>
            <a:ext cx="6316301" cy="369332"/>
          </a:xfrm>
          <a:prstGeom prst="rect">
            <a:avLst/>
          </a:prstGeom>
        </p:spPr>
        <p:txBody>
          <a:bodyPr wrap="square">
            <a:spAutoFit/>
          </a:bodyPr>
          <a:lstStyle/>
          <a:p>
            <a:r>
              <a:rPr lang="en-US" altLang="pt-PT" b="1" dirty="0" err="1" smtClean="0">
                <a:solidFill>
                  <a:srgbClr val="003366"/>
                </a:solidFill>
                <a:effectLst>
                  <a:outerShdw blurRad="38100" dist="38100" dir="2700000" algn="tl">
                    <a:srgbClr val="000000">
                      <a:alpha val="43137"/>
                    </a:srgbClr>
                  </a:outerShdw>
                </a:effectLst>
              </a:rPr>
              <a:t>WP6</a:t>
            </a:r>
            <a:r>
              <a:rPr lang="en-US" altLang="pt-PT" b="1" dirty="0" smtClean="0">
                <a:solidFill>
                  <a:srgbClr val="003366"/>
                </a:solidFill>
                <a:effectLst>
                  <a:outerShdw blurRad="38100" dist="38100" dir="2700000" algn="tl">
                    <a:srgbClr val="000000">
                      <a:alpha val="43137"/>
                    </a:srgbClr>
                  </a:outerShdw>
                </a:effectLst>
              </a:rPr>
              <a:t>                                                                           </a:t>
            </a:r>
            <a:r>
              <a:rPr lang="en-US" altLang="pt-PT" b="1" dirty="0" err="1" smtClean="0">
                <a:solidFill>
                  <a:srgbClr val="003366"/>
                </a:solidFill>
                <a:effectLst>
                  <a:outerShdw blurRad="38100" dist="38100" dir="2700000" algn="tl">
                    <a:srgbClr val="000000">
                      <a:alpha val="43137"/>
                    </a:srgbClr>
                  </a:outerShdw>
                </a:effectLst>
              </a:rPr>
              <a:t>WP7</a:t>
            </a: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xmlns="" val="3320340809"/>
              </p:ext>
            </p:extLst>
          </p:nvPr>
        </p:nvGraphicFramePr>
        <p:xfrm>
          <a:off x="114299" y="1143000"/>
          <a:ext cx="8915401" cy="1826261"/>
        </p:xfrm>
        <a:graphic>
          <a:graphicData uri="http://schemas.openxmlformats.org/drawingml/2006/table">
            <a:tbl>
              <a:tblPr firstRow="1" firstCol="1" bandRow="1">
                <a:tableStyleId>{5C22544A-7EE6-4342-B048-85BDC9FD1C3A}</a:tableStyleId>
              </a:tblPr>
              <a:tblGrid>
                <a:gridCol w="4526602"/>
                <a:gridCol w="740953"/>
                <a:gridCol w="848801"/>
                <a:gridCol w="849799"/>
                <a:gridCol w="848801"/>
                <a:gridCol w="1100445"/>
              </a:tblGrid>
              <a:tr h="0">
                <a:tc gridSpan="6">
                  <a:txBody>
                    <a:bodyPr/>
                    <a:lstStyle/>
                    <a:p>
                      <a:pPr algn="ctr">
                        <a:lnSpc>
                          <a:spcPct val="107000"/>
                        </a:lnSpc>
                        <a:spcBef>
                          <a:spcPts val="600"/>
                        </a:spcBef>
                        <a:spcAft>
                          <a:spcPts val="600"/>
                        </a:spcAft>
                      </a:pPr>
                      <a:r>
                        <a:rPr lang="en-US" sz="1400" dirty="0">
                          <a:effectLst/>
                        </a:rPr>
                        <a:t>Evaluation of level of involvement</a:t>
                      </a:r>
                      <a:endParaRPr lang="pt-PT"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0">
                <a:tc>
                  <a:txBody>
                    <a:bodyPr/>
                    <a:lstStyle/>
                    <a:p>
                      <a:pPr algn="r">
                        <a:lnSpc>
                          <a:spcPct val="107000"/>
                        </a:lnSpc>
                        <a:spcAft>
                          <a:spcPts val="600"/>
                        </a:spcAft>
                      </a:pPr>
                      <a:r>
                        <a:rPr lang="en-GB" sz="1400">
                          <a:effectLst/>
                        </a:rPr>
                        <a:t>Grading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600"/>
                        </a:spcAft>
                      </a:pPr>
                      <a:r>
                        <a:rPr lang="en-GB" sz="1400">
                          <a:effectLst/>
                        </a:rPr>
                        <a:t>Very poor</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600"/>
                        </a:spcAft>
                      </a:pPr>
                      <a:r>
                        <a:rPr lang="en-GB" sz="1400">
                          <a:effectLst/>
                        </a:rPr>
                        <a:t>Poor</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600"/>
                        </a:spcAft>
                      </a:pPr>
                      <a:r>
                        <a:rPr lang="en-GB" sz="1400">
                          <a:effectLst/>
                        </a:rPr>
                        <a:t>Good</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600"/>
                        </a:spcAft>
                      </a:pPr>
                      <a:r>
                        <a:rPr lang="en-GB" sz="1400">
                          <a:effectLst/>
                        </a:rPr>
                        <a:t>Very Good</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600"/>
                        </a:spcAft>
                      </a:pPr>
                      <a:r>
                        <a:rPr lang="en-GB" sz="1400">
                          <a:effectLst/>
                        </a:rPr>
                        <a:t>Excellent</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gn="just">
                        <a:lnSpc>
                          <a:spcPct val="107000"/>
                        </a:lnSpc>
                        <a:spcAft>
                          <a:spcPts val="600"/>
                        </a:spcAft>
                      </a:pPr>
                      <a:r>
                        <a:rPr lang="en-GB" sz="1400" dirty="0">
                          <a:effectLst/>
                        </a:rPr>
                        <a:t>Work package leader is actively involved in the project development</a:t>
                      </a:r>
                      <a:endParaRPr lang="pt-PT"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600"/>
                        </a:spcAft>
                      </a:pPr>
                      <a:r>
                        <a:rPr lang="en-GB" sz="1400">
                          <a:effectLst/>
                        </a:rPr>
                        <a:t>Satisfied with the implementation of the work package activities</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07000"/>
                        </a:lnSpc>
                        <a:spcAft>
                          <a:spcPts val="600"/>
                        </a:spcAft>
                      </a:pPr>
                      <a:r>
                        <a:rPr lang="en-GB" sz="1400">
                          <a:effectLst/>
                        </a:rPr>
                        <a:t>Distribution among partners of tasks sharing</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a:effectLst/>
                        </a:rPr>
                        <a:t> </a:t>
                      </a:r>
                      <a:endParaRPr lang="pt-PT"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600"/>
                        </a:spcAft>
                      </a:pPr>
                      <a:r>
                        <a:rPr lang="en-GB" sz="1400" dirty="0">
                          <a:effectLst/>
                        </a:rPr>
                        <a:t> </a:t>
                      </a:r>
                      <a:endParaRPr lang="pt-PT"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pic>
        <p:nvPicPr>
          <p:cNvPr id="12" name="Picture 11"/>
          <p:cNvPicPr>
            <a:picLocks noChangeAspect="1"/>
          </p:cNvPicPr>
          <p:nvPr/>
        </p:nvPicPr>
        <p:blipFill>
          <a:blip r:embed="rId3" cstate="print"/>
          <a:stretch>
            <a:fillRect/>
          </a:stretch>
        </p:blipFill>
        <p:spPr>
          <a:xfrm>
            <a:off x="0" y="3200400"/>
            <a:ext cx="4616766" cy="1699504"/>
          </a:xfrm>
          <a:prstGeom prst="rect">
            <a:avLst/>
          </a:prstGeom>
        </p:spPr>
      </p:pic>
      <p:pic>
        <p:nvPicPr>
          <p:cNvPr id="13" name="Picture 12"/>
          <p:cNvPicPr>
            <a:picLocks noChangeAspect="1"/>
          </p:cNvPicPr>
          <p:nvPr/>
        </p:nvPicPr>
        <p:blipFill>
          <a:blip r:embed="rId4" cstate="print"/>
          <a:stretch>
            <a:fillRect/>
          </a:stretch>
        </p:blipFill>
        <p:spPr>
          <a:xfrm>
            <a:off x="4570491" y="3200400"/>
            <a:ext cx="4582631" cy="1694627"/>
          </a:xfrm>
          <a:prstGeom prst="rect">
            <a:avLst/>
          </a:prstGeom>
        </p:spPr>
      </p:pic>
      <p:pic>
        <p:nvPicPr>
          <p:cNvPr id="15" name="Picture 14"/>
          <p:cNvPicPr>
            <a:picLocks noChangeAspect="1"/>
          </p:cNvPicPr>
          <p:nvPr/>
        </p:nvPicPr>
        <p:blipFill>
          <a:blip r:embed="rId5" cstate="print"/>
          <a:stretch>
            <a:fillRect/>
          </a:stretch>
        </p:blipFill>
        <p:spPr>
          <a:xfrm>
            <a:off x="-9053" y="5182989"/>
            <a:ext cx="4582631" cy="1694627"/>
          </a:xfrm>
          <a:prstGeom prst="rect">
            <a:avLst/>
          </a:prstGeom>
        </p:spPr>
      </p:pic>
      <p:pic>
        <p:nvPicPr>
          <p:cNvPr id="16" name="Picture 15"/>
          <p:cNvPicPr>
            <a:picLocks noChangeAspect="1"/>
          </p:cNvPicPr>
          <p:nvPr/>
        </p:nvPicPr>
        <p:blipFill>
          <a:blip r:embed="rId6" cstate="print"/>
          <a:stretch>
            <a:fillRect/>
          </a:stretch>
        </p:blipFill>
        <p:spPr>
          <a:xfrm>
            <a:off x="4572000" y="5181600"/>
            <a:ext cx="4582631" cy="1694627"/>
          </a:xfrm>
          <a:prstGeom prst="rect">
            <a:avLst/>
          </a:prstGeom>
        </p:spPr>
      </p:pic>
    </p:spTree>
    <p:extLst>
      <p:ext uri="{BB962C8B-B14F-4D97-AF65-F5344CB8AC3E}">
        <p14:creationId xmlns:p14="http://schemas.microsoft.com/office/powerpoint/2010/main" xmlns="" val="354924369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62200" y="135315"/>
            <a:ext cx="6629400" cy="6494085"/>
          </a:xfrm>
          <a:prstGeom prst="rect">
            <a:avLst/>
          </a:prstGeom>
          <a:noFill/>
        </p:spPr>
        <p:txBody>
          <a:bodyPr wrap="square" rtlCol="0">
            <a:spAutoFit/>
          </a:bodyPr>
          <a:lstStyle/>
          <a:p>
            <a:pPr algn="ctr"/>
            <a:r>
              <a:rPr lang="en-US" sz="1600" b="1" dirty="0" smtClean="0">
                <a:solidFill>
                  <a:srgbClr val="002060"/>
                </a:solidFill>
              </a:rPr>
              <a:t>TABLE OF CONTENTS</a:t>
            </a:r>
          </a:p>
          <a:p>
            <a:pPr marL="363538" indent="-363538">
              <a:buAutoNum type="arabicPeriod"/>
            </a:pPr>
            <a:r>
              <a:rPr lang="en-US" sz="1600" b="1" dirty="0" smtClean="0">
                <a:solidFill>
                  <a:srgbClr val="002060"/>
                </a:solidFill>
              </a:rPr>
              <a:t>Introduction</a:t>
            </a:r>
          </a:p>
          <a:p>
            <a:pPr marL="363538" indent="-363538"/>
            <a:r>
              <a:rPr lang="en-US" sz="1600" b="1" dirty="0" smtClean="0">
                <a:solidFill>
                  <a:srgbClr val="002060"/>
                </a:solidFill>
              </a:rPr>
              <a:t>2</a:t>
            </a:r>
            <a:r>
              <a:rPr lang="en-US" sz="1600" b="1" dirty="0">
                <a:solidFill>
                  <a:srgbClr val="002060"/>
                </a:solidFill>
              </a:rPr>
              <a:t>.	Quality assessment and </a:t>
            </a:r>
            <a:r>
              <a:rPr lang="en-US" sz="1600" b="1" dirty="0" smtClean="0">
                <a:solidFill>
                  <a:srgbClr val="002060"/>
                </a:solidFill>
              </a:rPr>
              <a:t>assurance</a:t>
            </a:r>
            <a:endParaRPr lang="en-US" sz="1600" b="1" dirty="0">
              <a:solidFill>
                <a:srgbClr val="002060"/>
              </a:solidFill>
            </a:endParaRPr>
          </a:p>
          <a:p>
            <a:pPr marL="812800" indent="-449263"/>
            <a:r>
              <a:rPr lang="en-US" sz="1600" b="1" dirty="0">
                <a:solidFill>
                  <a:srgbClr val="002060"/>
                </a:solidFill>
              </a:rPr>
              <a:t>2.1	Quality Assurance Committee	</a:t>
            </a:r>
          </a:p>
          <a:p>
            <a:pPr marL="1262063" indent="-550863"/>
            <a:r>
              <a:rPr lang="en-US" sz="1600" b="1" dirty="0">
                <a:solidFill>
                  <a:srgbClr val="002060"/>
                </a:solidFill>
              </a:rPr>
              <a:t>2.1.1 Quality Assurance Committee meetings and </a:t>
            </a:r>
            <a:r>
              <a:rPr lang="en-US" sz="1600" b="1" dirty="0" smtClean="0">
                <a:solidFill>
                  <a:srgbClr val="002060"/>
                </a:solidFill>
              </a:rPr>
              <a:t>reporting</a:t>
            </a:r>
            <a:endParaRPr lang="en-US" sz="1600" b="1" dirty="0">
              <a:solidFill>
                <a:srgbClr val="002060"/>
              </a:solidFill>
            </a:endParaRPr>
          </a:p>
          <a:p>
            <a:pPr marL="363538" indent="-363538"/>
            <a:r>
              <a:rPr lang="en-US" sz="1600" b="1" dirty="0">
                <a:solidFill>
                  <a:srgbClr val="002060"/>
                </a:solidFill>
              </a:rPr>
              <a:t>3.	Tools and procedures for quality assurance	</a:t>
            </a:r>
          </a:p>
          <a:p>
            <a:pPr marL="812800" indent="-449263"/>
            <a:r>
              <a:rPr lang="en-US" sz="1600" b="1" dirty="0" smtClean="0">
                <a:solidFill>
                  <a:srgbClr val="002060"/>
                </a:solidFill>
              </a:rPr>
              <a:t>3.1	Quality </a:t>
            </a:r>
            <a:r>
              <a:rPr lang="en-US" sz="1600" b="1" dirty="0">
                <a:solidFill>
                  <a:srgbClr val="002060"/>
                </a:solidFill>
              </a:rPr>
              <a:t>of the SWARM project </a:t>
            </a:r>
            <a:r>
              <a:rPr lang="en-US" sz="1600" b="1" dirty="0" smtClean="0">
                <a:solidFill>
                  <a:srgbClr val="002060"/>
                </a:solidFill>
              </a:rPr>
              <a:t>implementation</a:t>
            </a:r>
            <a:endParaRPr lang="en-US" sz="1600" b="1" dirty="0">
              <a:solidFill>
                <a:srgbClr val="002060"/>
              </a:solidFill>
            </a:endParaRPr>
          </a:p>
          <a:p>
            <a:pPr marL="812800" indent="-449263"/>
            <a:r>
              <a:rPr lang="en-US" sz="1600" b="1" dirty="0">
                <a:solidFill>
                  <a:srgbClr val="002060"/>
                </a:solidFill>
              </a:rPr>
              <a:t>3.2	Quality review of the SWARM deliverables	</a:t>
            </a:r>
            <a:endParaRPr lang="en-US" sz="1600" b="1" dirty="0" smtClean="0">
              <a:solidFill>
                <a:srgbClr val="002060"/>
              </a:solidFill>
            </a:endParaRPr>
          </a:p>
          <a:p>
            <a:pPr marL="812800" indent="-449263"/>
            <a:r>
              <a:rPr lang="en-US" sz="1600" b="1" dirty="0" smtClean="0">
                <a:solidFill>
                  <a:srgbClr val="002060"/>
                </a:solidFill>
              </a:rPr>
              <a:t>3.2.1 </a:t>
            </a:r>
            <a:r>
              <a:rPr lang="en-US" sz="1600" b="1" dirty="0">
                <a:solidFill>
                  <a:srgbClr val="002060"/>
                </a:solidFill>
              </a:rPr>
              <a:t>Quality of produced SWARM </a:t>
            </a:r>
            <a:r>
              <a:rPr lang="en-US" sz="1600" b="1" dirty="0" smtClean="0">
                <a:solidFill>
                  <a:srgbClr val="002060"/>
                </a:solidFill>
              </a:rPr>
              <a:t>documents</a:t>
            </a:r>
            <a:endParaRPr lang="en-US" sz="1600" b="1" dirty="0">
              <a:solidFill>
                <a:srgbClr val="002060"/>
              </a:solidFill>
            </a:endParaRPr>
          </a:p>
          <a:p>
            <a:pPr marL="1262063" indent="-550863"/>
            <a:r>
              <a:rPr lang="en-US" sz="1600" b="1" dirty="0">
                <a:solidFill>
                  <a:srgbClr val="002060"/>
                </a:solidFill>
              </a:rPr>
              <a:t>3.2.2 Quality of promotional </a:t>
            </a:r>
            <a:r>
              <a:rPr lang="en-US" sz="1600" b="1" dirty="0" smtClean="0">
                <a:solidFill>
                  <a:srgbClr val="002060"/>
                </a:solidFill>
              </a:rPr>
              <a:t>materials</a:t>
            </a:r>
            <a:endParaRPr lang="en-US" sz="1600" b="1" dirty="0">
              <a:solidFill>
                <a:srgbClr val="002060"/>
              </a:solidFill>
            </a:endParaRPr>
          </a:p>
          <a:p>
            <a:pPr marL="1262063" indent="-550863"/>
            <a:r>
              <a:rPr lang="en-US" sz="1600" b="1" dirty="0">
                <a:solidFill>
                  <a:srgbClr val="002060"/>
                </a:solidFill>
              </a:rPr>
              <a:t>3.2.3 Quality of website and other computer-mediated </a:t>
            </a:r>
            <a:r>
              <a:rPr lang="en-US" sz="1600" b="1" dirty="0" smtClean="0">
                <a:solidFill>
                  <a:srgbClr val="002060"/>
                </a:solidFill>
              </a:rPr>
              <a:t>tools</a:t>
            </a:r>
            <a:endParaRPr lang="en-US" sz="1600" b="1" dirty="0">
              <a:solidFill>
                <a:srgbClr val="002060"/>
              </a:solidFill>
            </a:endParaRPr>
          </a:p>
          <a:p>
            <a:pPr marL="900113" indent="-188913"/>
            <a:r>
              <a:rPr lang="en-US" sz="1600" b="1" dirty="0">
                <a:solidFill>
                  <a:srgbClr val="002060"/>
                </a:solidFill>
              </a:rPr>
              <a:t>3.2.4 Quality of </a:t>
            </a:r>
            <a:r>
              <a:rPr lang="en-US" sz="1600" b="1" dirty="0" smtClean="0">
                <a:solidFill>
                  <a:srgbClr val="002060"/>
                </a:solidFill>
              </a:rPr>
              <a:t>events</a:t>
            </a:r>
            <a:endParaRPr lang="en-US" sz="1600" b="1" dirty="0">
              <a:solidFill>
                <a:srgbClr val="002060"/>
              </a:solidFill>
            </a:endParaRPr>
          </a:p>
          <a:p>
            <a:pPr marL="363538" indent="-363538"/>
            <a:r>
              <a:rPr lang="en-US" sz="1600" b="1" dirty="0">
                <a:solidFill>
                  <a:srgbClr val="002060"/>
                </a:solidFill>
              </a:rPr>
              <a:t>4.	Internal </a:t>
            </a:r>
            <a:r>
              <a:rPr lang="en-US" sz="1600" b="1" dirty="0" smtClean="0">
                <a:solidFill>
                  <a:srgbClr val="002060"/>
                </a:solidFill>
              </a:rPr>
              <a:t>evaluation</a:t>
            </a:r>
            <a:endParaRPr lang="en-US" sz="1600" b="1" dirty="0">
              <a:solidFill>
                <a:srgbClr val="002060"/>
              </a:solidFill>
            </a:endParaRPr>
          </a:p>
          <a:p>
            <a:pPr marL="812800" indent="-449263"/>
            <a:r>
              <a:rPr lang="en-US" sz="1600" b="1" dirty="0">
                <a:solidFill>
                  <a:srgbClr val="002060"/>
                </a:solidFill>
              </a:rPr>
              <a:t>4.1	Responsibilities for internal evaluation of </a:t>
            </a:r>
            <a:r>
              <a:rPr lang="en-US" sz="1600" b="1" dirty="0" smtClean="0">
                <a:solidFill>
                  <a:srgbClr val="002060"/>
                </a:solidFill>
              </a:rPr>
              <a:t>deliverables</a:t>
            </a:r>
            <a:endParaRPr lang="en-US" sz="1600" b="1" dirty="0">
              <a:solidFill>
                <a:srgbClr val="002060"/>
              </a:solidFill>
            </a:endParaRPr>
          </a:p>
          <a:p>
            <a:pPr marL="812800" indent="-449263"/>
            <a:r>
              <a:rPr lang="en-US" sz="1600" b="1" dirty="0">
                <a:solidFill>
                  <a:srgbClr val="002060"/>
                </a:solidFill>
              </a:rPr>
              <a:t>4.2	Impact assessment of the project </a:t>
            </a:r>
            <a:r>
              <a:rPr lang="en-US" sz="1600" b="1" dirty="0" smtClean="0">
                <a:solidFill>
                  <a:srgbClr val="002060"/>
                </a:solidFill>
              </a:rPr>
              <a:t>activities</a:t>
            </a:r>
            <a:endParaRPr lang="en-US" sz="1600" b="1" dirty="0">
              <a:solidFill>
                <a:srgbClr val="002060"/>
              </a:solidFill>
            </a:endParaRPr>
          </a:p>
          <a:p>
            <a:pPr marL="812800" indent="-449263"/>
            <a:r>
              <a:rPr lang="en-US" sz="1600" b="1" dirty="0">
                <a:solidFill>
                  <a:srgbClr val="002060"/>
                </a:solidFill>
              </a:rPr>
              <a:t>4.3	Periodic internal project quality </a:t>
            </a:r>
            <a:r>
              <a:rPr lang="en-US" sz="1600" b="1" dirty="0" smtClean="0">
                <a:solidFill>
                  <a:srgbClr val="002060"/>
                </a:solidFill>
              </a:rPr>
              <a:t>evaluation</a:t>
            </a:r>
            <a:endParaRPr lang="en-US" sz="1600" b="1" dirty="0">
              <a:solidFill>
                <a:srgbClr val="002060"/>
              </a:solidFill>
            </a:endParaRPr>
          </a:p>
          <a:p>
            <a:pPr marL="363538" indent="-363538"/>
            <a:r>
              <a:rPr lang="en-US" sz="1600" b="1" dirty="0">
                <a:solidFill>
                  <a:srgbClr val="002060"/>
                </a:solidFill>
              </a:rPr>
              <a:t>5.	External </a:t>
            </a:r>
            <a:r>
              <a:rPr lang="en-US" sz="1600" b="1" dirty="0" smtClean="0">
                <a:solidFill>
                  <a:srgbClr val="002060"/>
                </a:solidFill>
              </a:rPr>
              <a:t>monitoring</a:t>
            </a:r>
            <a:endParaRPr lang="en-US" sz="1600" b="1" dirty="0">
              <a:solidFill>
                <a:srgbClr val="002060"/>
              </a:solidFill>
            </a:endParaRPr>
          </a:p>
          <a:p>
            <a:pPr marL="812800" indent="-449263"/>
            <a:r>
              <a:rPr lang="en-US" sz="1600" b="1" dirty="0">
                <a:solidFill>
                  <a:srgbClr val="002060"/>
                </a:solidFill>
              </a:rPr>
              <a:t>5.1	Criteria for the selection of external evaluator	</a:t>
            </a:r>
            <a:endParaRPr lang="en-US" sz="1600" b="1" dirty="0" smtClean="0">
              <a:solidFill>
                <a:srgbClr val="002060"/>
              </a:solidFill>
            </a:endParaRPr>
          </a:p>
          <a:p>
            <a:pPr marL="1160463" indent="-449263"/>
            <a:r>
              <a:rPr lang="en-US" sz="1600" b="1" dirty="0" smtClean="0">
                <a:solidFill>
                  <a:srgbClr val="002060"/>
                </a:solidFill>
              </a:rPr>
              <a:t>5.1.1 </a:t>
            </a:r>
            <a:r>
              <a:rPr lang="en-US" sz="1600" b="1" dirty="0">
                <a:solidFill>
                  <a:srgbClr val="002060"/>
                </a:solidFill>
              </a:rPr>
              <a:t>Description of the external evaluation task	</a:t>
            </a:r>
            <a:endParaRPr lang="en-US" sz="1600" b="1" dirty="0" smtClean="0">
              <a:solidFill>
                <a:srgbClr val="002060"/>
              </a:solidFill>
            </a:endParaRPr>
          </a:p>
          <a:p>
            <a:pPr marL="1160463" indent="-449263"/>
            <a:r>
              <a:rPr lang="en-US" sz="1600" b="1" dirty="0" smtClean="0">
                <a:solidFill>
                  <a:srgbClr val="002060"/>
                </a:solidFill>
              </a:rPr>
              <a:t>5.1.2 </a:t>
            </a:r>
            <a:r>
              <a:rPr lang="en-US" sz="1600" b="1" dirty="0">
                <a:solidFill>
                  <a:srgbClr val="002060"/>
                </a:solidFill>
              </a:rPr>
              <a:t>Profile of the external evaluator	</a:t>
            </a:r>
            <a:endParaRPr lang="en-US" sz="1600" b="1" dirty="0" smtClean="0">
              <a:solidFill>
                <a:srgbClr val="002060"/>
              </a:solidFill>
            </a:endParaRPr>
          </a:p>
          <a:p>
            <a:pPr marL="1160463" indent="-449263"/>
            <a:r>
              <a:rPr lang="en-US" sz="1600" b="1" dirty="0" smtClean="0">
                <a:solidFill>
                  <a:srgbClr val="002060"/>
                </a:solidFill>
              </a:rPr>
              <a:t>5.1.3 </a:t>
            </a:r>
            <a:r>
              <a:rPr lang="en-US" sz="1600" b="1" dirty="0">
                <a:solidFill>
                  <a:srgbClr val="002060"/>
                </a:solidFill>
              </a:rPr>
              <a:t>Responsibilities of the external evaluator	</a:t>
            </a:r>
            <a:endParaRPr lang="en-US" sz="1600" b="1" dirty="0" smtClean="0">
              <a:solidFill>
                <a:srgbClr val="002060"/>
              </a:solidFill>
            </a:endParaRPr>
          </a:p>
          <a:p>
            <a:pPr marL="1160463" indent="-449263"/>
            <a:r>
              <a:rPr lang="en-US" sz="1600" b="1" dirty="0" smtClean="0">
                <a:solidFill>
                  <a:srgbClr val="002060"/>
                </a:solidFill>
              </a:rPr>
              <a:t>5.1.4 </a:t>
            </a:r>
            <a:r>
              <a:rPr lang="en-US" sz="1600" b="1" dirty="0">
                <a:solidFill>
                  <a:srgbClr val="002060"/>
                </a:solidFill>
              </a:rPr>
              <a:t>Evaluation budget	</a:t>
            </a:r>
            <a:endParaRPr lang="en-US" sz="1600" b="1" dirty="0" smtClean="0">
              <a:solidFill>
                <a:srgbClr val="002060"/>
              </a:solidFill>
            </a:endParaRPr>
          </a:p>
          <a:p>
            <a:pPr marL="1262063" indent="-550863"/>
            <a:r>
              <a:rPr lang="en-US" sz="1600" b="1" dirty="0" smtClean="0">
                <a:solidFill>
                  <a:srgbClr val="002060"/>
                </a:solidFill>
              </a:rPr>
              <a:t>5.1.5 </a:t>
            </a:r>
            <a:r>
              <a:rPr lang="en-US" sz="1600" b="1" dirty="0">
                <a:solidFill>
                  <a:srgbClr val="002060"/>
                </a:solidFill>
              </a:rPr>
              <a:t>Cross-project evaluation	</a:t>
            </a:r>
            <a:endParaRPr lang="en-US" sz="1600" b="1" dirty="0" smtClean="0">
              <a:solidFill>
                <a:srgbClr val="002060"/>
              </a:solidFill>
            </a:endParaRPr>
          </a:p>
          <a:p>
            <a:pPr marL="812800" indent="-449263"/>
            <a:r>
              <a:rPr lang="en-US" sz="1600" b="1" dirty="0" smtClean="0">
                <a:solidFill>
                  <a:srgbClr val="002060"/>
                </a:solidFill>
              </a:rPr>
              <a:t>5.2</a:t>
            </a:r>
            <a:r>
              <a:rPr lang="en-US" sz="1600" b="1" dirty="0">
                <a:solidFill>
                  <a:srgbClr val="002060"/>
                </a:solidFill>
              </a:rPr>
              <a:t>	Academic quality assurance	</a:t>
            </a:r>
            <a:endParaRPr lang="en-US" sz="1600" b="1" dirty="0" smtClean="0">
              <a:solidFill>
                <a:srgbClr val="002060"/>
              </a:solidFill>
            </a:endParaRPr>
          </a:p>
          <a:p>
            <a:pPr marL="363538" indent="-363538"/>
            <a:r>
              <a:rPr lang="en-US" sz="1600" b="1" dirty="0" smtClean="0">
                <a:solidFill>
                  <a:srgbClr val="002060"/>
                </a:solidFill>
              </a:rPr>
              <a:t>6.	Quality </a:t>
            </a:r>
            <a:r>
              <a:rPr lang="en-US" sz="1600" b="1" dirty="0">
                <a:solidFill>
                  <a:srgbClr val="002060"/>
                </a:solidFill>
              </a:rPr>
              <a:t>plan </a:t>
            </a:r>
            <a:r>
              <a:rPr lang="en-US" sz="1600" b="1" dirty="0" smtClean="0">
                <a:solidFill>
                  <a:srgbClr val="002060"/>
                </a:solidFill>
              </a:rPr>
              <a:t>schedule</a:t>
            </a:r>
            <a:endParaRPr lang="en-US" sz="1600" b="1" dirty="0">
              <a:solidFill>
                <a:srgbClr val="002060"/>
              </a:solidFill>
            </a:endParaRPr>
          </a:p>
        </p:txBody>
      </p:sp>
    </p:spTree>
    <p:extLst>
      <p:ext uri="{BB962C8B-B14F-4D97-AF65-F5344CB8AC3E}">
        <p14:creationId xmlns:p14="http://schemas.microsoft.com/office/powerpoint/2010/main" xmlns="" val="1365971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09800" y="152400"/>
            <a:ext cx="6629400" cy="6093976"/>
          </a:xfrm>
          <a:prstGeom prst="rect">
            <a:avLst/>
          </a:prstGeom>
          <a:noFill/>
        </p:spPr>
        <p:txBody>
          <a:bodyPr wrap="square" rtlCol="0">
            <a:spAutoFit/>
          </a:bodyPr>
          <a:lstStyle/>
          <a:p>
            <a:pPr algn="ctr"/>
            <a:r>
              <a:rPr lang="en-US" sz="2000" b="1" dirty="0" smtClean="0">
                <a:solidFill>
                  <a:srgbClr val="002060"/>
                </a:solidFill>
              </a:rPr>
              <a:t>TABLE OF CONTENTS</a:t>
            </a:r>
          </a:p>
          <a:p>
            <a:pPr marL="363538" indent="-363538">
              <a:buAutoNum type="arabicPeriod"/>
            </a:pPr>
            <a:r>
              <a:rPr lang="en-US" sz="2000" b="1" dirty="0" smtClean="0">
                <a:solidFill>
                  <a:srgbClr val="002060"/>
                </a:solidFill>
              </a:rPr>
              <a:t>Introduction</a:t>
            </a:r>
          </a:p>
          <a:p>
            <a:pPr marL="363538" indent="-363538">
              <a:spcBef>
                <a:spcPts val="1200"/>
              </a:spcBef>
            </a:pPr>
            <a:r>
              <a:rPr lang="en-US" sz="2000" b="1" dirty="0" smtClean="0">
                <a:solidFill>
                  <a:srgbClr val="002060"/>
                </a:solidFill>
              </a:rPr>
              <a:t>2</a:t>
            </a:r>
            <a:r>
              <a:rPr lang="en-US" sz="2000" b="1" dirty="0">
                <a:solidFill>
                  <a:srgbClr val="002060"/>
                </a:solidFill>
              </a:rPr>
              <a:t>.	Quality assessment and </a:t>
            </a:r>
            <a:r>
              <a:rPr lang="en-US" sz="2000" b="1" dirty="0" smtClean="0">
                <a:solidFill>
                  <a:srgbClr val="002060"/>
                </a:solidFill>
              </a:rPr>
              <a:t>assurance</a:t>
            </a:r>
            <a:endParaRPr lang="en-US" sz="2000" b="1" dirty="0">
              <a:solidFill>
                <a:srgbClr val="002060"/>
              </a:solidFill>
            </a:endParaRPr>
          </a:p>
          <a:p>
            <a:pPr marL="812800" indent="-449263"/>
            <a:r>
              <a:rPr lang="en-US" sz="2000" b="1" dirty="0">
                <a:solidFill>
                  <a:srgbClr val="002060"/>
                </a:solidFill>
              </a:rPr>
              <a:t>2.1	Quality Assurance Committee	</a:t>
            </a:r>
          </a:p>
          <a:p>
            <a:pPr marL="363538" indent="-363538">
              <a:spcBef>
                <a:spcPts val="1200"/>
              </a:spcBef>
            </a:pPr>
            <a:r>
              <a:rPr lang="en-US" sz="2000" b="1" dirty="0" smtClean="0">
                <a:solidFill>
                  <a:srgbClr val="002060"/>
                </a:solidFill>
              </a:rPr>
              <a:t>3</a:t>
            </a:r>
            <a:r>
              <a:rPr lang="en-US" sz="2000" b="1" dirty="0">
                <a:solidFill>
                  <a:srgbClr val="002060"/>
                </a:solidFill>
              </a:rPr>
              <a:t>.	Tools and procedures for quality assurance	</a:t>
            </a:r>
          </a:p>
          <a:p>
            <a:pPr marL="812800" indent="-449263"/>
            <a:r>
              <a:rPr lang="en-US" sz="2000" b="1" dirty="0" smtClean="0">
                <a:solidFill>
                  <a:srgbClr val="002060"/>
                </a:solidFill>
              </a:rPr>
              <a:t>3.1	Quality </a:t>
            </a:r>
            <a:r>
              <a:rPr lang="en-US" sz="2000" b="1" dirty="0">
                <a:solidFill>
                  <a:srgbClr val="002060"/>
                </a:solidFill>
              </a:rPr>
              <a:t>of the SWARM project </a:t>
            </a:r>
            <a:r>
              <a:rPr lang="en-US" sz="2000" b="1" dirty="0" smtClean="0">
                <a:solidFill>
                  <a:srgbClr val="002060"/>
                </a:solidFill>
              </a:rPr>
              <a:t>implementation</a:t>
            </a:r>
            <a:endParaRPr lang="en-US" sz="2000" b="1" dirty="0">
              <a:solidFill>
                <a:srgbClr val="002060"/>
              </a:solidFill>
            </a:endParaRPr>
          </a:p>
          <a:p>
            <a:pPr marL="812800" indent="-449263"/>
            <a:r>
              <a:rPr lang="en-US" sz="2000" b="1" dirty="0">
                <a:solidFill>
                  <a:srgbClr val="002060"/>
                </a:solidFill>
              </a:rPr>
              <a:t>3.2	Quality review of the SWARM deliverables	</a:t>
            </a:r>
            <a:endParaRPr lang="en-US" sz="2000" b="1" dirty="0" smtClean="0">
              <a:solidFill>
                <a:srgbClr val="002060"/>
              </a:solidFill>
            </a:endParaRPr>
          </a:p>
          <a:p>
            <a:pPr marL="812800" indent="-449263"/>
            <a:r>
              <a:rPr lang="en-US" sz="2000" b="1" dirty="0" smtClean="0">
                <a:solidFill>
                  <a:srgbClr val="002060"/>
                </a:solidFill>
              </a:rPr>
              <a:t>3.2.1 </a:t>
            </a:r>
            <a:r>
              <a:rPr lang="en-US" sz="2000" b="1" dirty="0">
                <a:solidFill>
                  <a:srgbClr val="002060"/>
                </a:solidFill>
              </a:rPr>
              <a:t>Quality of produced SWARM </a:t>
            </a:r>
            <a:r>
              <a:rPr lang="en-US" sz="2000" b="1" dirty="0" smtClean="0">
                <a:solidFill>
                  <a:srgbClr val="002060"/>
                </a:solidFill>
              </a:rPr>
              <a:t>documents</a:t>
            </a:r>
            <a:endParaRPr lang="en-US" sz="2000" b="1" dirty="0">
              <a:solidFill>
                <a:srgbClr val="002060"/>
              </a:solidFill>
            </a:endParaRPr>
          </a:p>
          <a:p>
            <a:pPr marL="363538" indent="-363538">
              <a:spcBef>
                <a:spcPts val="1200"/>
              </a:spcBef>
            </a:pPr>
            <a:r>
              <a:rPr lang="en-US" sz="2000" b="1" dirty="0" smtClean="0">
                <a:solidFill>
                  <a:srgbClr val="002060"/>
                </a:solidFill>
              </a:rPr>
              <a:t>4</a:t>
            </a:r>
            <a:r>
              <a:rPr lang="en-US" sz="2000" b="1" dirty="0">
                <a:solidFill>
                  <a:srgbClr val="002060"/>
                </a:solidFill>
              </a:rPr>
              <a:t>.	Internal </a:t>
            </a:r>
            <a:r>
              <a:rPr lang="en-US" sz="2000" b="1" dirty="0" smtClean="0">
                <a:solidFill>
                  <a:srgbClr val="002060"/>
                </a:solidFill>
              </a:rPr>
              <a:t>evaluation</a:t>
            </a:r>
            <a:endParaRPr lang="en-US" sz="2000" b="1" dirty="0">
              <a:solidFill>
                <a:srgbClr val="002060"/>
              </a:solidFill>
            </a:endParaRPr>
          </a:p>
          <a:p>
            <a:pPr marL="812800" indent="-449263"/>
            <a:r>
              <a:rPr lang="en-US" sz="2000" b="1" dirty="0">
                <a:solidFill>
                  <a:srgbClr val="002060"/>
                </a:solidFill>
              </a:rPr>
              <a:t>4.1	Responsibilities for internal evaluation of </a:t>
            </a:r>
            <a:r>
              <a:rPr lang="en-US" sz="2000" b="1" dirty="0" smtClean="0">
                <a:solidFill>
                  <a:srgbClr val="002060"/>
                </a:solidFill>
              </a:rPr>
              <a:t>deliverables</a:t>
            </a:r>
            <a:endParaRPr lang="en-US" sz="2000" b="1" dirty="0">
              <a:solidFill>
                <a:srgbClr val="002060"/>
              </a:solidFill>
            </a:endParaRPr>
          </a:p>
          <a:p>
            <a:pPr marL="812800" indent="-449263"/>
            <a:r>
              <a:rPr lang="en-US" sz="2000" b="1" dirty="0">
                <a:solidFill>
                  <a:srgbClr val="002060"/>
                </a:solidFill>
              </a:rPr>
              <a:t>4.2	Impact assessment of the project </a:t>
            </a:r>
            <a:r>
              <a:rPr lang="en-US" sz="2000" b="1" dirty="0" smtClean="0">
                <a:solidFill>
                  <a:srgbClr val="002060"/>
                </a:solidFill>
              </a:rPr>
              <a:t>activities</a:t>
            </a:r>
            <a:endParaRPr lang="en-US" sz="2000" b="1" dirty="0">
              <a:solidFill>
                <a:srgbClr val="002060"/>
              </a:solidFill>
            </a:endParaRPr>
          </a:p>
          <a:p>
            <a:pPr marL="812800" indent="-449263"/>
            <a:r>
              <a:rPr lang="en-US" sz="2000" b="1" dirty="0">
                <a:solidFill>
                  <a:srgbClr val="002060"/>
                </a:solidFill>
              </a:rPr>
              <a:t>4.3	Periodic internal project quality </a:t>
            </a:r>
            <a:r>
              <a:rPr lang="en-US" sz="2000" b="1" dirty="0" smtClean="0">
                <a:solidFill>
                  <a:srgbClr val="002060"/>
                </a:solidFill>
              </a:rPr>
              <a:t>evaluation</a:t>
            </a:r>
            <a:endParaRPr lang="en-US" sz="2000" b="1" dirty="0">
              <a:solidFill>
                <a:srgbClr val="002060"/>
              </a:solidFill>
            </a:endParaRPr>
          </a:p>
          <a:p>
            <a:pPr marL="363538" indent="-363538">
              <a:spcBef>
                <a:spcPts val="1200"/>
              </a:spcBef>
            </a:pPr>
            <a:r>
              <a:rPr lang="en-US" sz="2000" b="1" dirty="0">
                <a:solidFill>
                  <a:srgbClr val="002060"/>
                </a:solidFill>
              </a:rPr>
              <a:t>5.	External </a:t>
            </a:r>
            <a:r>
              <a:rPr lang="en-US" sz="2000" b="1" dirty="0" smtClean="0">
                <a:solidFill>
                  <a:srgbClr val="002060"/>
                </a:solidFill>
              </a:rPr>
              <a:t>monitoring</a:t>
            </a:r>
            <a:endParaRPr lang="en-US" sz="2000" b="1" dirty="0">
              <a:solidFill>
                <a:srgbClr val="002060"/>
              </a:solidFill>
            </a:endParaRPr>
          </a:p>
          <a:p>
            <a:pPr marL="812800" indent="-449263"/>
            <a:r>
              <a:rPr lang="en-US" sz="2000" b="1" dirty="0">
                <a:solidFill>
                  <a:srgbClr val="002060"/>
                </a:solidFill>
              </a:rPr>
              <a:t>5.1	Criteria for the selection of external evaluator	</a:t>
            </a:r>
            <a:endParaRPr lang="en-US" sz="2000" b="1" dirty="0" smtClean="0">
              <a:solidFill>
                <a:srgbClr val="002060"/>
              </a:solidFill>
            </a:endParaRPr>
          </a:p>
          <a:p>
            <a:pPr marL="812800" indent="-449263"/>
            <a:r>
              <a:rPr lang="en-US" sz="2000" b="1" dirty="0" smtClean="0">
                <a:solidFill>
                  <a:srgbClr val="002060"/>
                </a:solidFill>
              </a:rPr>
              <a:t>5.2</a:t>
            </a:r>
            <a:r>
              <a:rPr lang="en-US" sz="2000" b="1" dirty="0">
                <a:solidFill>
                  <a:srgbClr val="002060"/>
                </a:solidFill>
              </a:rPr>
              <a:t>	Academic quality assurance	</a:t>
            </a:r>
            <a:endParaRPr lang="en-US" sz="2000" b="1" dirty="0" smtClean="0">
              <a:solidFill>
                <a:srgbClr val="002060"/>
              </a:solidFill>
            </a:endParaRPr>
          </a:p>
          <a:p>
            <a:pPr marL="363538" indent="-363538">
              <a:spcBef>
                <a:spcPts val="1200"/>
              </a:spcBef>
            </a:pPr>
            <a:r>
              <a:rPr lang="en-US" sz="2000" b="1" dirty="0" smtClean="0">
                <a:solidFill>
                  <a:srgbClr val="002060"/>
                </a:solidFill>
              </a:rPr>
              <a:t>6.	Quality </a:t>
            </a:r>
            <a:r>
              <a:rPr lang="en-US" sz="2000" b="1" dirty="0">
                <a:solidFill>
                  <a:srgbClr val="002060"/>
                </a:solidFill>
              </a:rPr>
              <a:t>plan </a:t>
            </a:r>
            <a:r>
              <a:rPr lang="en-US" sz="2000" b="1" dirty="0" smtClean="0">
                <a:solidFill>
                  <a:srgbClr val="002060"/>
                </a:solidFill>
              </a:rPr>
              <a:t>schedule</a:t>
            </a:r>
            <a:endParaRPr lang="en-US" sz="2000" b="1" dirty="0">
              <a:solidFill>
                <a:srgbClr val="002060"/>
              </a:solidFill>
            </a:endParaRPr>
          </a:p>
        </p:txBody>
      </p:sp>
    </p:spTree>
    <p:extLst>
      <p:ext uri="{BB962C8B-B14F-4D97-AF65-F5344CB8AC3E}">
        <p14:creationId xmlns:p14="http://schemas.microsoft.com/office/powerpoint/2010/main" xmlns="" val="3957830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5</a:t>
            </a:fld>
            <a:endParaRPr lang="pt-PT" altLang="pt-PT" sz="900" b="1">
              <a:solidFill>
                <a:schemeClr val="tx2"/>
              </a:solidFill>
            </a:endParaRPr>
          </a:p>
        </p:txBody>
      </p:sp>
      <p:sp>
        <p:nvSpPr>
          <p:cNvPr id="14" name="Text Box 2"/>
          <p:cNvSpPr txBox="1">
            <a:spLocks noChangeArrowheads="1"/>
          </p:cNvSpPr>
          <p:nvPr/>
        </p:nvSpPr>
        <p:spPr bwMode="auto">
          <a:xfrm>
            <a:off x="166688" y="1154264"/>
            <a:ext cx="8934450" cy="4558171"/>
          </a:xfrm>
          <a:prstGeom prst="rect">
            <a:avLst/>
          </a:prstGeom>
          <a:noFill/>
          <a:ln w="9525" algn="ctr">
            <a:noFill/>
            <a:miter lim="800000"/>
            <a:headEnd/>
            <a:tailEnd/>
          </a:ln>
          <a:effectLst/>
        </p:spPr>
        <p:txBody>
          <a:bodyPr>
            <a:spAutoFit/>
          </a:bodyPr>
          <a:lstStyle>
            <a:lvl1pPr marL="357188" indent="-3571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457200" indent="-457200" algn="just" eaLnBrk="1" hangingPunct="1">
              <a:lnSpc>
                <a:spcPct val="130000"/>
              </a:lnSpc>
              <a:spcBef>
                <a:spcPts val="1000"/>
              </a:spcBef>
              <a:buSzPct val="145000"/>
              <a:buFont typeface="+mj-lt"/>
              <a:buAutoNum type="arabicPeriod"/>
              <a:defRPr/>
            </a:pPr>
            <a:r>
              <a:rPr lang="en-GB" altLang="pt-PT" sz="2000" b="1" dirty="0" smtClean="0">
                <a:solidFill>
                  <a:srgbClr val="003366"/>
                </a:solidFill>
                <a:effectLst>
                  <a:outerShdw blurRad="38100" dist="38100" dir="2700000" algn="tl">
                    <a:srgbClr val="000000">
                      <a:alpha val="43137"/>
                    </a:srgbClr>
                  </a:outerShdw>
                </a:effectLst>
              </a:rPr>
              <a:t>INTRODUCTION</a:t>
            </a:r>
          </a:p>
          <a:p>
            <a:pPr marL="0" indent="0" algn="just" eaLnBrk="1" hangingPunct="1">
              <a:lnSpc>
                <a:spcPct val="130000"/>
              </a:lnSpc>
              <a:spcBef>
                <a:spcPts val="1000"/>
              </a:spcBef>
              <a:buSzPct val="145000"/>
              <a:defRPr/>
            </a:pPr>
            <a:r>
              <a:rPr lang="en-US" altLang="pt-PT" b="1" dirty="0">
                <a:solidFill>
                  <a:srgbClr val="003366"/>
                </a:solidFill>
              </a:rPr>
              <a:t>The </a:t>
            </a:r>
            <a:r>
              <a:rPr lang="en-US" altLang="pt-PT" sz="2200" b="1" dirty="0">
                <a:solidFill>
                  <a:srgbClr val="003366"/>
                </a:solidFill>
                <a:effectLst>
                  <a:outerShdw blurRad="38100" dist="38100" dir="2700000" algn="tl">
                    <a:srgbClr val="000000">
                      <a:alpha val="43137"/>
                    </a:srgbClr>
                  </a:outerShdw>
                </a:effectLst>
              </a:rPr>
              <a:t>Quality and Assurance Plan (</a:t>
            </a:r>
            <a:r>
              <a:rPr lang="en-US" altLang="pt-PT" sz="2200" b="1" dirty="0" err="1">
                <a:solidFill>
                  <a:srgbClr val="003366"/>
                </a:solidFill>
                <a:effectLst>
                  <a:outerShdw blurRad="38100" dist="38100" dir="2700000" algn="tl">
                    <a:srgbClr val="000000">
                      <a:alpha val="43137"/>
                    </a:srgbClr>
                  </a:outerShdw>
                </a:effectLst>
              </a:rPr>
              <a:t>QAP</a:t>
            </a:r>
            <a:r>
              <a:rPr lang="en-US" altLang="pt-PT" sz="2200" b="1" dirty="0">
                <a:solidFill>
                  <a:srgbClr val="003366"/>
                </a:solidFill>
                <a:effectLst>
                  <a:outerShdw blurRad="38100" dist="38100" dir="2700000" algn="tl">
                    <a:srgbClr val="000000">
                      <a:alpha val="43137"/>
                    </a:srgbClr>
                  </a:outerShdw>
                </a:effectLst>
              </a:rPr>
              <a:t>) </a:t>
            </a:r>
            <a:r>
              <a:rPr lang="en-US" altLang="pt-PT" b="1" dirty="0">
                <a:solidFill>
                  <a:srgbClr val="003366"/>
                </a:solidFill>
              </a:rPr>
              <a:t>defines the </a:t>
            </a:r>
            <a:r>
              <a:rPr lang="en-US" altLang="pt-PT" sz="2000" b="1" dirty="0">
                <a:solidFill>
                  <a:srgbClr val="003366"/>
                </a:solidFill>
                <a:effectLst>
                  <a:outerShdw blurRad="38100" dist="38100" dir="2700000" algn="tl">
                    <a:srgbClr val="000000">
                      <a:alpha val="43137"/>
                    </a:srgbClr>
                  </a:outerShdw>
                </a:effectLst>
              </a:rPr>
              <a:t>main quality control mechanisms</a:t>
            </a:r>
            <a:r>
              <a:rPr lang="en-US" altLang="pt-PT" b="1" dirty="0">
                <a:solidFill>
                  <a:srgbClr val="003366"/>
                </a:solidFill>
              </a:rPr>
              <a:t> and </a:t>
            </a:r>
            <a:r>
              <a:rPr lang="en-US" altLang="pt-PT" sz="2000" b="1" dirty="0">
                <a:solidFill>
                  <a:srgbClr val="003366"/>
                </a:solidFill>
                <a:effectLst>
                  <a:outerShdw blurRad="38100" dist="38100" dir="2700000" algn="tl">
                    <a:srgbClr val="000000">
                      <a:alpha val="43137"/>
                    </a:srgbClr>
                  </a:outerShdw>
                </a:effectLst>
              </a:rPr>
              <a:t>procedures</a:t>
            </a:r>
            <a:r>
              <a:rPr lang="en-US" altLang="pt-PT" b="1" dirty="0">
                <a:solidFill>
                  <a:srgbClr val="003366"/>
                </a:solidFill>
              </a:rPr>
              <a:t> to be followed by the partners of the SWARM project to ensure the </a:t>
            </a:r>
            <a:r>
              <a:rPr lang="en-US" altLang="pt-PT" sz="2200" b="1" dirty="0">
                <a:solidFill>
                  <a:srgbClr val="003366"/>
                </a:solidFill>
                <a:effectLst>
                  <a:outerShdw blurRad="38100" dist="38100" dir="2700000" algn="tl">
                    <a:srgbClr val="000000">
                      <a:alpha val="43137"/>
                    </a:srgbClr>
                  </a:outerShdw>
                </a:effectLst>
              </a:rPr>
              <a:t>optimal quality </a:t>
            </a:r>
            <a:r>
              <a:rPr lang="en-US" altLang="pt-PT" b="1" dirty="0">
                <a:solidFill>
                  <a:srgbClr val="003366"/>
                </a:solidFill>
              </a:rPr>
              <a:t>of the </a:t>
            </a:r>
            <a:r>
              <a:rPr lang="en-US" altLang="pt-PT" sz="2200" b="1" dirty="0">
                <a:solidFill>
                  <a:srgbClr val="003366"/>
                </a:solidFill>
                <a:effectLst>
                  <a:outerShdw blurRad="38100" dist="38100" dir="2700000" algn="tl">
                    <a:srgbClr val="000000">
                      <a:alpha val="43137"/>
                    </a:srgbClr>
                  </a:outerShdw>
                </a:effectLst>
              </a:rPr>
              <a:t>project activities</a:t>
            </a:r>
            <a:r>
              <a:rPr lang="en-US" altLang="pt-PT" b="1" dirty="0">
                <a:solidFill>
                  <a:srgbClr val="003366"/>
                </a:solidFill>
              </a:rPr>
              <a:t>, </a:t>
            </a:r>
            <a:r>
              <a:rPr lang="en-US" altLang="pt-PT" sz="2200" b="1" dirty="0">
                <a:solidFill>
                  <a:srgbClr val="003366"/>
                </a:solidFill>
                <a:effectLst>
                  <a:outerShdw blurRad="38100" dist="38100" dir="2700000" algn="tl">
                    <a:srgbClr val="000000">
                      <a:alpha val="43137"/>
                    </a:srgbClr>
                  </a:outerShdw>
                </a:effectLst>
              </a:rPr>
              <a:t>results</a:t>
            </a:r>
            <a:r>
              <a:rPr lang="en-US" altLang="pt-PT" b="1" dirty="0">
                <a:solidFill>
                  <a:srgbClr val="003366"/>
                </a:solidFill>
              </a:rPr>
              <a:t> and </a:t>
            </a:r>
            <a:r>
              <a:rPr lang="en-US" altLang="pt-PT" sz="2200" b="1" dirty="0" smtClean="0">
                <a:solidFill>
                  <a:srgbClr val="003366"/>
                </a:solidFill>
                <a:effectLst>
                  <a:outerShdw blurRad="38100" dist="38100" dir="2700000" algn="tl">
                    <a:srgbClr val="000000">
                      <a:alpha val="43137"/>
                    </a:srgbClr>
                  </a:outerShdw>
                </a:effectLst>
              </a:rPr>
              <a:t>management ….</a:t>
            </a:r>
            <a:endParaRPr lang="en-US" altLang="pt-PT" b="1" dirty="0">
              <a:solidFill>
                <a:srgbClr val="003366"/>
              </a:solidFill>
            </a:endParaRPr>
          </a:p>
          <a:p>
            <a:pPr marL="0" indent="0" algn="just" eaLnBrk="1" hangingPunct="1">
              <a:lnSpc>
                <a:spcPct val="130000"/>
              </a:lnSpc>
              <a:spcBef>
                <a:spcPts val="1000"/>
              </a:spcBef>
              <a:buSzPct val="145000"/>
              <a:defRPr/>
            </a:pPr>
            <a:r>
              <a:rPr lang="en-US" altLang="pt-PT" b="1" dirty="0">
                <a:solidFill>
                  <a:srgbClr val="003366"/>
                </a:solidFill>
              </a:rPr>
              <a:t>The </a:t>
            </a:r>
            <a:r>
              <a:rPr lang="en-US" altLang="pt-PT" sz="2200" b="1" dirty="0" err="1">
                <a:solidFill>
                  <a:srgbClr val="003366"/>
                </a:solidFill>
                <a:effectLst>
                  <a:outerShdw blurRad="38100" dist="38100" dir="2700000" algn="tl">
                    <a:srgbClr val="000000">
                      <a:alpha val="43137"/>
                    </a:srgbClr>
                  </a:outerShdw>
                </a:effectLst>
              </a:rPr>
              <a:t>QAP</a:t>
            </a:r>
            <a:r>
              <a:rPr lang="en-US" altLang="pt-PT" b="1" dirty="0">
                <a:solidFill>
                  <a:srgbClr val="003366"/>
                </a:solidFill>
              </a:rPr>
              <a:t> defines procedures for </a:t>
            </a:r>
            <a:r>
              <a:rPr lang="en-US" altLang="pt-PT" sz="2200" b="1" dirty="0">
                <a:solidFill>
                  <a:srgbClr val="003366"/>
                </a:solidFill>
                <a:effectLst>
                  <a:outerShdw blurRad="38100" dist="38100" dir="2700000" algn="tl">
                    <a:srgbClr val="000000">
                      <a:alpha val="43137"/>
                    </a:srgbClr>
                  </a:outerShdw>
                </a:effectLst>
              </a:rPr>
              <a:t>internal</a:t>
            </a:r>
            <a:r>
              <a:rPr lang="en-US" altLang="pt-PT" b="1" dirty="0">
                <a:solidFill>
                  <a:srgbClr val="003366"/>
                </a:solidFill>
              </a:rPr>
              <a:t> and </a:t>
            </a:r>
            <a:r>
              <a:rPr lang="en-US" altLang="pt-PT" sz="2200" b="1" dirty="0">
                <a:solidFill>
                  <a:srgbClr val="003366"/>
                </a:solidFill>
                <a:effectLst>
                  <a:outerShdw blurRad="38100" dist="38100" dir="2700000" algn="tl">
                    <a:srgbClr val="000000">
                      <a:alpha val="43137"/>
                    </a:srgbClr>
                  </a:outerShdw>
                </a:effectLst>
              </a:rPr>
              <a:t>external</a:t>
            </a:r>
            <a:r>
              <a:rPr lang="en-US" altLang="pt-PT" b="1" dirty="0">
                <a:solidFill>
                  <a:srgbClr val="003366"/>
                </a:solidFill>
              </a:rPr>
              <a:t> monitoring, quality management and quality requirements for the project deliverables. </a:t>
            </a:r>
            <a:r>
              <a:rPr lang="en-US" altLang="pt-PT" b="1" dirty="0" smtClean="0">
                <a:solidFill>
                  <a:srgbClr val="003366"/>
                </a:solidFill>
              </a:rPr>
              <a:t>It provides </a:t>
            </a:r>
            <a:r>
              <a:rPr lang="en-US" altLang="pt-PT" sz="2200" b="1" dirty="0">
                <a:solidFill>
                  <a:srgbClr val="003366"/>
                </a:solidFill>
                <a:effectLst>
                  <a:outerShdw blurRad="38100" dist="38100" dir="2700000" algn="tl">
                    <a:srgbClr val="000000">
                      <a:alpha val="43137"/>
                    </a:srgbClr>
                  </a:outerShdw>
                </a:effectLst>
              </a:rPr>
              <a:t>13 templates as annexes </a:t>
            </a:r>
            <a:r>
              <a:rPr lang="en-US" altLang="pt-PT" b="1" dirty="0">
                <a:solidFill>
                  <a:srgbClr val="003366"/>
                </a:solidFill>
              </a:rPr>
              <a:t>of the </a:t>
            </a:r>
            <a:r>
              <a:rPr lang="en-US" altLang="pt-PT" b="1" dirty="0" err="1">
                <a:solidFill>
                  <a:srgbClr val="003366"/>
                </a:solidFill>
              </a:rPr>
              <a:t>QAP</a:t>
            </a:r>
            <a:r>
              <a:rPr lang="en-US" altLang="pt-PT" b="1" dirty="0">
                <a:solidFill>
                  <a:srgbClr val="003366"/>
                </a:solidFill>
              </a:rPr>
              <a:t>.</a:t>
            </a:r>
          </a:p>
          <a:p>
            <a:pPr marL="0" indent="0" algn="just" eaLnBrk="1" hangingPunct="1">
              <a:lnSpc>
                <a:spcPct val="130000"/>
              </a:lnSpc>
              <a:spcBef>
                <a:spcPts val="1000"/>
              </a:spcBef>
              <a:buSzPct val="145000"/>
              <a:defRPr/>
            </a:pPr>
            <a:r>
              <a:rPr lang="en-US" altLang="pt-PT" b="1" dirty="0">
                <a:solidFill>
                  <a:srgbClr val="003366"/>
                </a:solidFill>
              </a:rPr>
              <a:t>The </a:t>
            </a:r>
            <a:r>
              <a:rPr lang="en-US" altLang="pt-PT" b="1" dirty="0" err="1">
                <a:solidFill>
                  <a:srgbClr val="003366"/>
                </a:solidFill>
              </a:rPr>
              <a:t>QAP</a:t>
            </a:r>
            <a:r>
              <a:rPr lang="en-US" altLang="pt-PT" b="1" dirty="0">
                <a:solidFill>
                  <a:srgbClr val="003366"/>
                </a:solidFill>
              </a:rPr>
              <a:t> constitutes a working document which can be adapted and revised throughout the implementation of the project upon agreement by all parties. </a:t>
            </a:r>
            <a:endParaRPr lang="en-GB" altLang="pt-PT" dirty="0">
              <a:solidFill>
                <a:srgbClr val="003366"/>
              </a:solidFill>
            </a:endParaRPr>
          </a:p>
        </p:txBody>
      </p:sp>
    </p:spTree>
    <p:extLst>
      <p:ext uri="{BB962C8B-B14F-4D97-AF65-F5344CB8AC3E}">
        <p14:creationId xmlns:p14="http://schemas.microsoft.com/office/powerpoint/2010/main" xmlns="" val="23742807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6</a:t>
            </a:fld>
            <a:endParaRPr lang="pt-PT" altLang="pt-PT" sz="900" b="1">
              <a:solidFill>
                <a:schemeClr val="tx2"/>
              </a:solidFill>
            </a:endParaRPr>
          </a:p>
        </p:txBody>
      </p:sp>
      <p:sp>
        <p:nvSpPr>
          <p:cNvPr id="10" name="Text Box 2"/>
          <p:cNvSpPr txBox="1">
            <a:spLocks noChangeArrowheads="1"/>
          </p:cNvSpPr>
          <p:nvPr/>
        </p:nvSpPr>
        <p:spPr bwMode="auto">
          <a:xfrm>
            <a:off x="166688" y="990600"/>
            <a:ext cx="8934450" cy="3277820"/>
          </a:xfrm>
          <a:prstGeom prst="rect">
            <a:avLst/>
          </a:prstGeom>
          <a:noFill/>
          <a:ln w="9525" algn="ctr">
            <a:noFill/>
            <a:miter lim="800000"/>
            <a:headEnd/>
            <a:tailEnd/>
          </a:ln>
          <a:effectLst/>
        </p:spPr>
        <p:txBody>
          <a:bodyPr>
            <a:spAutoFit/>
          </a:bodyPr>
          <a:lstStyle>
            <a:lvl1pPr marL="357188" indent="-3571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457200" indent="-457200" algn="just" eaLnBrk="1" hangingPunct="1">
              <a:lnSpc>
                <a:spcPct val="130000"/>
              </a:lnSpc>
              <a:spcBef>
                <a:spcPts val="1000"/>
              </a:spcBef>
              <a:buSzPct val="145000"/>
              <a:buFont typeface="+mj-lt"/>
              <a:buAutoNum type="arabicPeriod" startAt="2"/>
              <a:defRPr/>
            </a:pPr>
            <a:r>
              <a:rPr lang="en-US" altLang="pt-PT" sz="2000" b="1" dirty="0" smtClean="0">
                <a:solidFill>
                  <a:srgbClr val="003366"/>
                </a:solidFill>
                <a:effectLst>
                  <a:outerShdw blurRad="38100" dist="38100" dir="2700000" algn="tl">
                    <a:srgbClr val="000000">
                      <a:alpha val="43137"/>
                    </a:srgbClr>
                  </a:outerShdw>
                </a:effectLst>
              </a:rPr>
              <a:t>QUALITY ASSESSMENT AND ASSURANCE</a:t>
            </a:r>
            <a:endParaRPr lang="en-GB" altLang="pt-PT" sz="2000" b="1" dirty="0">
              <a:solidFill>
                <a:srgbClr val="003366"/>
              </a:solidFill>
              <a:effectLst>
                <a:outerShdw blurRad="38100" dist="38100" dir="2700000" algn="tl">
                  <a:srgbClr val="000000">
                    <a:alpha val="43137"/>
                  </a:srgbClr>
                </a:outerShdw>
              </a:effectLst>
            </a:endParaRPr>
          </a:p>
          <a:p>
            <a:pPr marL="0" indent="0" algn="just" eaLnBrk="1" hangingPunct="1">
              <a:lnSpc>
                <a:spcPct val="130000"/>
              </a:lnSpc>
              <a:spcBef>
                <a:spcPts val="1000"/>
              </a:spcBef>
              <a:buSzPct val="145000"/>
              <a:defRPr/>
            </a:pPr>
            <a:r>
              <a:rPr lang="en-US" altLang="pt-PT" sz="2200" b="1" dirty="0">
                <a:solidFill>
                  <a:srgbClr val="003366"/>
                </a:solidFill>
                <a:effectLst>
                  <a:outerShdw blurRad="38100" dist="38100" dir="2700000" algn="tl">
                    <a:srgbClr val="000000">
                      <a:alpha val="43137"/>
                    </a:srgbClr>
                  </a:outerShdw>
                </a:effectLst>
              </a:rPr>
              <a:t>Assessment and assurance </a:t>
            </a:r>
            <a:r>
              <a:rPr lang="en-US" altLang="pt-PT" b="1" dirty="0">
                <a:solidFill>
                  <a:srgbClr val="003366"/>
                </a:solidFill>
              </a:rPr>
              <a:t>of the </a:t>
            </a:r>
            <a:r>
              <a:rPr lang="en-US" altLang="pt-PT" sz="2200" b="1" dirty="0">
                <a:solidFill>
                  <a:srgbClr val="003366"/>
                </a:solidFill>
                <a:effectLst>
                  <a:outerShdw blurRad="38100" dist="38100" dir="2700000" algn="tl">
                    <a:srgbClr val="000000">
                      <a:alpha val="43137"/>
                    </a:srgbClr>
                  </a:outerShdw>
                </a:effectLst>
              </a:rPr>
              <a:t>SWARM project quality </a:t>
            </a:r>
            <a:r>
              <a:rPr lang="en-US" altLang="pt-PT" b="1" dirty="0">
                <a:solidFill>
                  <a:srgbClr val="003366"/>
                </a:solidFill>
              </a:rPr>
              <a:t>defines quality standards, methods for quality assessment and methods for detect and correct the occurred problems during the project </a:t>
            </a:r>
            <a:r>
              <a:rPr lang="en-US" altLang="pt-PT" b="1" dirty="0" smtClean="0">
                <a:solidFill>
                  <a:srgbClr val="003366"/>
                </a:solidFill>
              </a:rPr>
              <a:t>realization</a:t>
            </a:r>
          </a:p>
          <a:p>
            <a:pPr marL="900113" indent="-536575" algn="just" eaLnBrk="1" hangingPunct="1">
              <a:lnSpc>
                <a:spcPct val="130000"/>
              </a:lnSpc>
              <a:spcBef>
                <a:spcPts val="1000"/>
              </a:spcBef>
              <a:buSzPct val="145000"/>
              <a:defRPr/>
            </a:pPr>
            <a:r>
              <a:rPr lang="en-US" altLang="pt-PT" sz="2200" b="1" dirty="0" smtClean="0">
                <a:solidFill>
                  <a:srgbClr val="003366"/>
                </a:solidFill>
                <a:effectLst>
                  <a:outerShdw blurRad="38100" dist="38100" dir="2700000" algn="tl">
                    <a:srgbClr val="000000">
                      <a:alpha val="43137"/>
                    </a:srgbClr>
                  </a:outerShdw>
                </a:effectLst>
              </a:rPr>
              <a:t>2.1 	Quality </a:t>
            </a:r>
            <a:r>
              <a:rPr lang="en-US" altLang="pt-PT" sz="2200" b="1" dirty="0">
                <a:solidFill>
                  <a:srgbClr val="003366"/>
                </a:solidFill>
                <a:effectLst>
                  <a:outerShdw blurRad="38100" dist="38100" dir="2700000" algn="tl">
                    <a:srgbClr val="000000">
                      <a:alpha val="43137"/>
                    </a:srgbClr>
                  </a:outerShdw>
                </a:effectLst>
              </a:rPr>
              <a:t>Assurance Committee </a:t>
            </a:r>
            <a:r>
              <a:rPr lang="en-US" altLang="pt-PT" sz="2200" b="1" dirty="0" smtClean="0">
                <a:solidFill>
                  <a:srgbClr val="003366"/>
                </a:solidFill>
                <a:effectLst>
                  <a:outerShdw blurRad="38100" dist="38100" dir="2700000" algn="tl">
                    <a:srgbClr val="000000">
                      <a:alpha val="43137"/>
                    </a:srgbClr>
                  </a:outerShdw>
                </a:effectLst>
              </a:rPr>
              <a:t>(</a:t>
            </a:r>
            <a:r>
              <a:rPr lang="en-US" altLang="pt-PT" sz="2200" b="1" dirty="0" err="1" smtClean="0">
                <a:solidFill>
                  <a:srgbClr val="003366"/>
                </a:solidFill>
                <a:effectLst>
                  <a:outerShdw blurRad="38100" dist="38100" dir="2700000" algn="tl">
                    <a:srgbClr val="000000">
                      <a:alpha val="43137"/>
                    </a:srgbClr>
                  </a:outerShdw>
                </a:effectLst>
              </a:rPr>
              <a:t>QAC</a:t>
            </a:r>
            <a:r>
              <a:rPr lang="en-US" altLang="pt-PT" sz="2200" b="1" dirty="0" smtClean="0">
                <a:solidFill>
                  <a:srgbClr val="003366"/>
                </a:solidFill>
                <a:effectLst>
                  <a:outerShdw blurRad="38100" dist="38100" dir="2700000" algn="tl">
                    <a:srgbClr val="000000">
                      <a:alpha val="43137"/>
                    </a:srgbClr>
                  </a:outerShdw>
                </a:effectLst>
              </a:rPr>
              <a:t>)</a:t>
            </a:r>
          </a:p>
          <a:p>
            <a:pPr marL="900113" indent="-536575" algn="just" eaLnBrk="1" hangingPunct="1">
              <a:lnSpc>
                <a:spcPct val="130000"/>
              </a:lnSpc>
              <a:spcBef>
                <a:spcPts val="1000"/>
              </a:spcBef>
              <a:buSzPct val="145000"/>
              <a:defRPr/>
            </a:pPr>
            <a:r>
              <a:rPr lang="en-US" altLang="pt-PT" sz="2200" b="1" dirty="0">
                <a:solidFill>
                  <a:srgbClr val="003366"/>
                </a:solidFill>
                <a:effectLst>
                  <a:outerShdw blurRad="38100" dist="38100" dir="2700000" algn="tl">
                    <a:srgbClr val="000000">
                      <a:alpha val="43137"/>
                    </a:srgbClr>
                  </a:outerShdw>
                </a:effectLst>
              </a:rPr>
              <a:t>Objective</a:t>
            </a:r>
            <a:r>
              <a:rPr lang="en-US" altLang="pt-PT" b="1" dirty="0" smtClean="0">
                <a:solidFill>
                  <a:srgbClr val="003366"/>
                </a:solidFill>
              </a:rPr>
              <a:t>: to </a:t>
            </a:r>
            <a:r>
              <a:rPr lang="en-US" altLang="pt-PT" b="1" dirty="0">
                <a:solidFill>
                  <a:srgbClr val="003366"/>
                </a:solidFill>
              </a:rPr>
              <a:t>monitor </a:t>
            </a:r>
            <a:r>
              <a:rPr lang="en-US" altLang="pt-PT" b="1" dirty="0" smtClean="0">
                <a:solidFill>
                  <a:srgbClr val="003366"/>
                </a:solidFill>
              </a:rPr>
              <a:t>the project’s </a:t>
            </a:r>
            <a:r>
              <a:rPr lang="en-US" altLang="pt-PT" b="1" dirty="0">
                <a:solidFill>
                  <a:srgbClr val="003366"/>
                </a:solidFill>
              </a:rPr>
              <a:t>performance and to achieve the quality objectives of the project. </a:t>
            </a:r>
            <a:endParaRPr lang="en-GB" altLang="pt-PT" dirty="0">
              <a:solidFill>
                <a:srgbClr val="003366"/>
              </a:solidFill>
            </a:endParaRPr>
          </a:p>
        </p:txBody>
      </p:sp>
      <p:graphicFrame>
        <p:nvGraphicFramePr>
          <p:cNvPr id="2" name="Table 1"/>
          <p:cNvGraphicFramePr>
            <a:graphicFrameLocks noGrp="1"/>
          </p:cNvGraphicFramePr>
          <p:nvPr>
            <p:extLst>
              <p:ext uri="{D42A27DB-BD31-4B8C-83A1-F6EECF244321}">
                <p14:modId xmlns:p14="http://schemas.microsoft.com/office/powerpoint/2010/main" xmlns="" val="3901558615"/>
              </p:ext>
            </p:extLst>
          </p:nvPr>
        </p:nvGraphicFramePr>
        <p:xfrm>
          <a:off x="1151731" y="4336920"/>
          <a:ext cx="7077869" cy="1760982"/>
        </p:xfrm>
        <a:graphic>
          <a:graphicData uri="http://schemas.openxmlformats.org/drawingml/2006/table">
            <a:tbl>
              <a:tblPr firstRow="1" firstCol="1" bandRow="1">
                <a:tableStyleId>{5C22544A-7EE6-4342-B048-85BDC9FD1C3A}</a:tableStyleId>
              </a:tblPr>
              <a:tblGrid>
                <a:gridCol w="2490967"/>
                <a:gridCol w="4586902"/>
              </a:tblGrid>
              <a:tr h="186690">
                <a:tc>
                  <a:txBody>
                    <a:bodyPr/>
                    <a:lstStyle/>
                    <a:p>
                      <a:pPr algn="ctr">
                        <a:lnSpc>
                          <a:spcPct val="107000"/>
                        </a:lnSpc>
                        <a:spcAft>
                          <a:spcPts val="0"/>
                        </a:spcAft>
                      </a:pPr>
                      <a:r>
                        <a:rPr lang="en-US" sz="1800" dirty="0" err="1">
                          <a:solidFill>
                            <a:srgbClr val="002060"/>
                          </a:solidFill>
                          <a:effectLst/>
                        </a:rPr>
                        <a:t>Organisation</a:t>
                      </a:r>
                      <a:endParaRPr lang="pt-PT" sz="1800" dirty="0">
                        <a:solidFill>
                          <a:srgbClr val="002060"/>
                        </a:solidFill>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800">
                          <a:solidFill>
                            <a:srgbClr val="002060"/>
                          </a:solidFill>
                          <a:effectLst/>
                        </a:rPr>
                        <a:t>Name and surname</a:t>
                      </a:r>
                      <a:endParaRPr lang="pt-PT" sz="1800">
                        <a:solidFill>
                          <a:srgbClr val="002060"/>
                        </a:solidFill>
                        <a:effectLst/>
                        <a:latin typeface="Calibri"/>
                        <a:ea typeface="Calibri"/>
                        <a:cs typeface="Times New Roman"/>
                      </a:endParaRPr>
                    </a:p>
                  </a:txBody>
                  <a:tcPr marL="68580" marR="68580" marT="0" marB="0"/>
                </a:tc>
              </a:tr>
              <a:tr h="186690">
                <a:tc>
                  <a:txBody>
                    <a:bodyPr/>
                    <a:lstStyle/>
                    <a:p>
                      <a:pPr algn="ctr">
                        <a:lnSpc>
                          <a:spcPct val="107000"/>
                        </a:lnSpc>
                        <a:spcAft>
                          <a:spcPts val="0"/>
                        </a:spcAft>
                      </a:pPr>
                      <a:r>
                        <a:rPr lang="en-US" sz="1800" dirty="0" smtClean="0">
                          <a:solidFill>
                            <a:srgbClr val="002060"/>
                          </a:solidFill>
                          <a:effectLst/>
                        </a:rPr>
                        <a:t>UL (WP leader)</a:t>
                      </a:r>
                      <a:endParaRPr lang="pt-PT" sz="1800" dirty="0">
                        <a:solidFill>
                          <a:srgbClr val="002060"/>
                        </a:solidFill>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800">
                          <a:solidFill>
                            <a:srgbClr val="002060"/>
                          </a:solidFill>
                          <a:effectLst/>
                        </a:rPr>
                        <a:t>Maria Manuela Portela</a:t>
                      </a:r>
                      <a:endParaRPr lang="pt-PT" sz="1800">
                        <a:solidFill>
                          <a:srgbClr val="002060"/>
                        </a:solidFill>
                        <a:effectLst/>
                        <a:latin typeface="Calibri"/>
                        <a:ea typeface="Calibri"/>
                        <a:cs typeface="Times New Roman"/>
                      </a:endParaRPr>
                    </a:p>
                  </a:txBody>
                  <a:tcPr marL="68580" marR="68580" marT="0" marB="0"/>
                </a:tc>
              </a:tr>
              <a:tr h="186690">
                <a:tc>
                  <a:txBody>
                    <a:bodyPr/>
                    <a:lstStyle/>
                    <a:p>
                      <a:pPr algn="ctr">
                        <a:lnSpc>
                          <a:spcPct val="107000"/>
                        </a:lnSpc>
                        <a:spcAft>
                          <a:spcPts val="0"/>
                        </a:spcAft>
                      </a:pPr>
                      <a:r>
                        <a:rPr lang="en-US" sz="1800">
                          <a:solidFill>
                            <a:srgbClr val="002060"/>
                          </a:solidFill>
                          <a:effectLst/>
                        </a:rPr>
                        <a:t>UNI</a:t>
                      </a:r>
                      <a:endParaRPr lang="pt-PT" sz="1800">
                        <a:solidFill>
                          <a:srgbClr val="002060"/>
                        </a:solidFill>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800">
                          <a:solidFill>
                            <a:srgbClr val="002060"/>
                          </a:solidFill>
                          <a:effectLst/>
                        </a:rPr>
                        <a:t>Milan Gocić</a:t>
                      </a:r>
                      <a:endParaRPr lang="pt-PT" sz="1800">
                        <a:solidFill>
                          <a:srgbClr val="002060"/>
                        </a:solidFill>
                        <a:effectLst/>
                        <a:latin typeface="Calibri"/>
                        <a:ea typeface="Calibri"/>
                        <a:cs typeface="Times New Roman"/>
                      </a:endParaRPr>
                    </a:p>
                  </a:txBody>
                  <a:tcPr marL="68580" marR="68580" marT="0" marB="0"/>
                </a:tc>
              </a:tr>
              <a:tr h="186690">
                <a:tc>
                  <a:txBody>
                    <a:bodyPr/>
                    <a:lstStyle/>
                    <a:p>
                      <a:pPr algn="ctr">
                        <a:lnSpc>
                          <a:spcPct val="107000"/>
                        </a:lnSpc>
                        <a:spcAft>
                          <a:spcPts val="0"/>
                        </a:spcAft>
                      </a:pPr>
                      <a:r>
                        <a:rPr lang="en-US" sz="1800">
                          <a:solidFill>
                            <a:srgbClr val="002060"/>
                          </a:solidFill>
                          <a:effectLst/>
                        </a:rPr>
                        <a:t>NMBU</a:t>
                      </a:r>
                      <a:endParaRPr lang="pt-PT" sz="1800">
                        <a:solidFill>
                          <a:srgbClr val="002060"/>
                        </a:solidFill>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800">
                          <a:solidFill>
                            <a:srgbClr val="002060"/>
                          </a:solidFill>
                          <a:effectLst/>
                        </a:rPr>
                        <a:t>Elisabeth Sundheim Hoff</a:t>
                      </a:r>
                      <a:endParaRPr lang="pt-PT" sz="1800">
                        <a:solidFill>
                          <a:srgbClr val="002060"/>
                        </a:solidFill>
                        <a:effectLst/>
                        <a:latin typeface="Calibri"/>
                        <a:ea typeface="Calibri"/>
                        <a:cs typeface="Times New Roman"/>
                      </a:endParaRPr>
                    </a:p>
                  </a:txBody>
                  <a:tcPr marL="68580" marR="68580" marT="0" marB="0"/>
                </a:tc>
              </a:tr>
              <a:tr h="186690">
                <a:tc>
                  <a:txBody>
                    <a:bodyPr/>
                    <a:lstStyle/>
                    <a:p>
                      <a:pPr algn="ctr">
                        <a:lnSpc>
                          <a:spcPct val="107000"/>
                        </a:lnSpc>
                        <a:spcAft>
                          <a:spcPts val="0"/>
                        </a:spcAft>
                      </a:pPr>
                      <a:r>
                        <a:rPr lang="en-US" sz="1800">
                          <a:solidFill>
                            <a:srgbClr val="002060"/>
                          </a:solidFill>
                          <a:effectLst/>
                        </a:rPr>
                        <a:t>UACEG</a:t>
                      </a:r>
                      <a:endParaRPr lang="pt-PT" sz="1800">
                        <a:solidFill>
                          <a:srgbClr val="002060"/>
                        </a:solidFill>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800">
                          <a:solidFill>
                            <a:srgbClr val="002060"/>
                          </a:solidFill>
                          <a:effectLst/>
                        </a:rPr>
                        <a:t>Maria Mavrova-Guirguinova</a:t>
                      </a:r>
                      <a:endParaRPr lang="pt-PT" sz="1800">
                        <a:solidFill>
                          <a:srgbClr val="002060"/>
                        </a:solidFill>
                        <a:effectLst/>
                        <a:latin typeface="Calibri"/>
                        <a:ea typeface="Calibri"/>
                        <a:cs typeface="Times New Roman"/>
                      </a:endParaRPr>
                    </a:p>
                  </a:txBody>
                  <a:tcPr marL="68580" marR="68580" marT="0" marB="0"/>
                </a:tc>
              </a:tr>
              <a:tr h="186690">
                <a:tc>
                  <a:txBody>
                    <a:bodyPr/>
                    <a:lstStyle/>
                    <a:p>
                      <a:pPr algn="ctr">
                        <a:lnSpc>
                          <a:spcPct val="107000"/>
                        </a:lnSpc>
                        <a:spcAft>
                          <a:spcPts val="0"/>
                        </a:spcAft>
                      </a:pPr>
                      <a:r>
                        <a:rPr lang="en-US" sz="1800" dirty="0" err="1">
                          <a:solidFill>
                            <a:srgbClr val="002060"/>
                          </a:solidFill>
                          <a:effectLst/>
                        </a:rPr>
                        <a:t>UNIRIFCE</a:t>
                      </a:r>
                      <a:endParaRPr lang="pt-PT" sz="1800" dirty="0">
                        <a:solidFill>
                          <a:srgbClr val="002060"/>
                        </a:solidFill>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800" dirty="0">
                          <a:solidFill>
                            <a:srgbClr val="002060"/>
                          </a:solidFill>
                          <a:effectLst/>
                        </a:rPr>
                        <a:t>Barbara </a:t>
                      </a:r>
                      <a:r>
                        <a:rPr lang="en-US" sz="1800" dirty="0" err="1">
                          <a:solidFill>
                            <a:srgbClr val="002060"/>
                          </a:solidFill>
                          <a:effectLst/>
                        </a:rPr>
                        <a:t>Karleuša</a:t>
                      </a:r>
                      <a:endParaRPr lang="pt-PT" sz="1800" dirty="0">
                        <a:solidFill>
                          <a:srgbClr val="002060"/>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264648154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7</a:t>
            </a:fld>
            <a:endParaRPr lang="pt-PT" altLang="pt-PT" sz="900" b="1">
              <a:solidFill>
                <a:schemeClr val="tx2"/>
              </a:solidFill>
            </a:endParaRPr>
          </a:p>
        </p:txBody>
      </p:sp>
      <p:sp>
        <p:nvSpPr>
          <p:cNvPr id="2" name="Rectangle 1"/>
          <p:cNvSpPr/>
          <p:nvPr/>
        </p:nvSpPr>
        <p:spPr>
          <a:xfrm>
            <a:off x="399144" y="914400"/>
            <a:ext cx="8551862" cy="5124480"/>
          </a:xfrm>
          <a:prstGeom prst="rect">
            <a:avLst/>
          </a:prstGeom>
        </p:spPr>
        <p:txBody>
          <a:bodyPr wrap="square">
            <a:spAutoFit/>
          </a:bodyPr>
          <a:lstStyle/>
          <a:p>
            <a:pPr algn="ctr">
              <a:spcBef>
                <a:spcPts val="600"/>
              </a:spcBef>
            </a:pPr>
            <a:r>
              <a:rPr lang="en-US" sz="2200" b="1" dirty="0">
                <a:solidFill>
                  <a:srgbClr val="003366"/>
                </a:solidFill>
                <a:effectLst>
                  <a:outerShdw blurRad="38100" dist="38100" dir="2700000" algn="tl">
                    <a:srgbClr val="000000">
                      <a:alpha val="43137"/>
                    </a:srgbClr>
                  </a:outerShdw>
                </a:effectLst>
                <a:latin typeface="Arial" charset="0"/>
                <a:cs typeface="Arial" charset="0"/>
              </a:rPr>
              <a:t>Tasks of the Quality Assurance Committee (</a:t>
            </a:r>
            <a:r>
              <a:rPr lang="en-US" sz="2200" b="1" dirty="0" err="1">
                <a:solidFill>
                  <a:srgbClr val="003366"/>
                </a:solidFill>
                <a:effectLst>
                  <a:outerShdw blurRad="38100" dist="38100" dir="2700000" algn="tl">
                    <a:srgbClr val="000000">
                      <a:alpha val="43137"/>
                    </a:srgbClr>
                  </a:outerShdw>
                </a:effectLst>
                <a:latin typeface="Arial" charset="0"/>
                <a:cs typeface="Arial" charset="0"/>
              </a:rPr>
              <a:t>QAC</a:t>
            </a:r>
            <a:r>
              <a:rPr lang="en-US" sz="2200" b="1" dirty="0" smtClean="0">
                <a:solidFill>
                  <a:srgbClr val="003366"/>
                </a:solidFill>
                <a:effectLst>
                  <a:outerShdw blurRad="38100" dist="38100" dir="2700000" algn="tl">
                    <a:srgbClr val="000000">
                      <a:alpha val="43137"/>
                    </a:srgbClr>
                  </a:outerShdw>
                </a:effectLst>
                <a:latin typeface="Arial" charset="0"/>
                <a:cs typeface="Arial" charset="0"/>
              </a:rPr>
              <a:t>)</a:t>
            </a:r>
            <a:endParaRPr lang="en-US" b="1" dirty="0" smtClean="0">
              <a:solidFill>
                <a:srgbClr val="002060"/>
              </a:solidFill>
            </a:endParaRPr>
          </a:p>
          <a:p>
            <a:pPr marL="285750" indent="-285750">
              <a:spcBef>
                <a:spcPts val="600"/>
              </a:spcBef>
              <a:buFont typeface="Wingdings" panose="05000000000000000000" pitchFamily="2" charset="2"/>
              <a:buChar char="ü"/>
            </a:pPr>
            <a:r>
              <a:rPr lang="en-US" b="1" dirty="0" smtClean="0">
                <a:solidFill>
                  <a:srgbClr val="002060"/>
                </a:solidFill>
              </a:rPr>
              <a:t>Establishing the internal work quality standards and procedures</a:t>
            </a:r>
          </a:p>
          <a:p>
            <a:pPr marL="285750" indent="-285750">
              <a:spcBef>
                <a:spcPts val="600"/>
              </a:spcBef>
              <a:buFont typeface="Wingdings" panose="05000000000000000000" pitchFamily="2" charset="2"/>
              <a:buChar char="ü"/>
            </a:pPr>
            <a:r>
              <a:rPr lang="en-US" b="1" dirty="0" smtClean="0">
                <a:solidFill>
                  <a:srgbClr val="002060"/>
                </a:solidFill>
              </a:rPr>
              <a:t>Monitoring </a:t>
            </a:r>
            <a:r>
              <a:rPr lang="en-US" b="1" dirty="0">
                <a:solidFill>
                  <a:srgbClr val="002060"/>
                </a:solidFill>
              </a:rPr>
              <a:t>and reviewing, once a year (October), the project management assessment prepared from contact persons from each partner institution written using Annex </a:t>
            </a:r>
            <a:r>
              <a:rPr lang="en-US" b="1" dirty="0" err="1" smtClean="0">
                <a:solidFill>
                  <a:srgbClr val="002060"/>
                </a:solidFill>
              </a:rPr>
              <a:t>QA9</a:t>
            </a:r>
            <a:endParaRPr lang="en-US" b="1" dirty="0">
              <a:solidFill>
                <a:srgbClr val="002060"/>
              </a:solidFill>
            </a:endParaRPr>
          </a:p>
          <a:p>
            <a:pPr marL="285750" indent="-285750">
              <a:spcBef>
                <a:spcPts val="600"/>
              </a:spcBef>
              <a:buFont typeface="Wingdings" panose="05000000000000000000" pitchFamily="2" charset="2"/>
              <a:buChar char="ü"/>
            </a:pPr>
            <a:r>
              <a:rPr lang="en-US" b="1" dirty="0" smtClean="0">
                <a:solidFill>
                  <a:srgbClr val="002060"/>
                </a:solidFill>
              </a:rPr>
              <a:t>Preparing </a:t>
            </a:r>
            <a:r>
              <a:rPr lang="en-US" b="1" dirty="0">
                <a:solidFill>
                  <a:srgbClr val="002060"/>
                </a:solidFill>
              </a:rPr>
              <a:t>once (October) a year regular report to the Steering Committee (SC) using Annex </a:t>
            </a:r>
            <a:r>
              <a:rPr lang="en-US" b="1" dirty="0" err="1">
                <a:solidFill>
                  <a:srgbClr val="002060"/>
                </a:solidFill>
              </a:rPr>
              <a:t>QA10</a:t>
            </a:r>
            <a:r>
              <a:rPr lang="en-US" b="1" dirty="0">
                <a:solidFill>
                  <a:srgbClr val="002060"/>
                </a:solidFill>
              </a:rPr>
              <a:t> about the project management </a:t>
            </a:r>
            <a:r>
              <a:rPr lang="en-US" b="1" dirty="0" smtClean="0">
                <a:solidFill>
                  <a:srgbClr val="002060"/>
                </a:solidFill>
              </a:rPr>
              <a:t>assessment</a:t>
            </a:r>
            <a:endParaRPr lang="en-US" b="1" dirty="0">
              <a:solidFill>
                <a:srgbClr val="002060"/>
              </a:solidFill>
            </a:endParaRPr>
          </a:p>
          <a:p>
            <a:pPr marL="285750" indent="-285750">
              <a:spcBef>
                <a:spcPts val="600"/>
              </a:spcBef>
              <a:buFont typeface="Wingdings" panose="05000000000000000000" pitchFamily="2" charset="2"/>
              <a:buChar char="ü"/>
            </a:pPr>
            <a:r>
              <a:rPr lang="en-US" b="1" dirty="0" smtClean="0">
                <a:solidFill>
                  <a:srgbClr val="FF0000"/>
                </a:solidFill>
              </a:rPr>
              <a:t>Monitoring </a:t>
            </a:r>
            <a:r>
              <a:rPr lang="en-US" b="1" dirty="0">
                <a:solidFill>
                  <a:srgbClr val="FF0000"/>
                </a:solidFill>
              </a:rPr>
              <a:t>and reviewing twice a year (March and September) the questionnaires and the reports on the work package assessment (Annex </a:t>
            </a:r>
            <a:r>
              <a:rPr lang="en-US" b="1" dirty="0" err="1">
                <a:solidFill>
                  <a:srgbClr val="FF0000"/>
                </a:solidFill>
              </a:rPr>
              <a:t>QA11</a:t>
            </a:r>
            <a:r>
              <a:rPr lang="en-US" b="1" dirty="0">
                <a:solidFill>
                  <a:srgbClr val="FF0000"/>
                </a:solidFill>
              </a:rPr>
              <a:t>) done by the WP leaders and contact persons from each partner </a:t>
            </a:r>
            <a:r>
              <a:rPr lang="en-US" b="1" dirty="0" smtClean="0">
                <a:solidFill>
                  <a:srgbClr val="FF0000"/>
                </a:solidFill>
              </a:rPr>
              <a:t>institution</a:t>
            </a:r>
            <a:endParaRPr lang="en-US" b="1" dirty="0">
              <a:solidFill>
                <a:srgbClr val="FF0000"/>
              </a:solidFill>
            </a:endParaRPr>
          </a:p>
          <a:p>
            <a:pPr marL="285750" indent="-285750">
              <a:spcBef>
                <a:spcPts val="600"/>
              </a:spcBef>
              <a:buFont typeface="Wingdings" panose="05000000000000000000" pitchFamily="2" charset="2"/>
              <a:buChar char="ü"/>
            </a:pPr>
            <a:r>
              <a:rPr lang="en-US" b="1" dirty="0" smtClean="0">
                <a:solidFill>
                  <a:srgbClr val="002060"/>
                </a:solidFill>
              </a:rPr>
              <a:t>Supporting </a:t>
            </a:r>
            <a:r>
              <a:rPr lang="en-US" b="1" dirty="0">
                <a:solidFill>
                  <a:srgbClr val="002060"/>
                </a:solidFill>
              </a:rPr>
              <a:t>the Project Coordinator in the establishment of independent monitoring evaluations by expert(s) (mid-term and at the end of the project</a:t>
            </a:r>
            <a:r>
              <a:rPr lang="en-US" b="1" dirty="0" smtClean="0">
                <a:solidFill>
                  <a:srgbClr val="002060"/>
                </a:solidFill>
              </a:rPr>
              <a:t>)</a:t>
            </a:r>
            <a:endParaRPr lang="en-US" b="1" dirty="0">
              <a:solidFill>
                <a:srgbClr val="002060"/>
              </a:solidFill>
            </a:endParaRPr>
          </a:p>
          <a:p>
            <a:pPr marL="285750" indent="-285750">
              <a:spcBef>
                <a:spcPts val="600"/>
              </a:spcBef>
              <a:buFont typeface="Wingdings" panose="05000000000000000000" pitchFamily="2" charset="2"/>
              <a:buChar char="ü"/>
            </a:pPr>
            <a:r>
              <a:rPr lang="en-US" b="1" dirty="0" err="1" smtClean="0">
                <a:solidFill>
                  <a:srgbClr val="002060"/>
                </a:solidFill>
              </a:rPr>
              <a:t>Analysing</a:t>
            </a:r>
            <a:r>
              <a:rPr lang="en-US" b="1" dirty="0" smtClean="0">
                <a:solidFill>
                  <a:srgbClr val="002060"/>
                </a:solidFill>
              </a:rPr>
              <a:t> </a:t>
            </a:r>
            <a:r>
              <a:rPr lang="en-US" b="1" dirty="0">
                <a:solidFill>
                  <a:srgbClr val="002060"/>
                </a:solidFill>
              </a:rPr>
              <a:t>of </a:t>
            </a:r>
            <a:r>
              <a:rPr lang="en-US" b="1" dirty="0" err="1">
                <a:solidFill>
                  <a:srgbClr val="002060"/>
                </a:solidFill>
              </a:rPr>
              <a:t>EACEA</a:t>
            </a:r>
            <a:r>
              <a:rPr lang="en-US" b="1" dirty="0">
                <a:solidFill>
                  <a:srgbClr val="002060"/>
                </a:solidFill>
              </a:rPr>
              <a:t> (Education, Audiovisual and Culture Executive </a:t>
            </a:r>
            <a:r>
              <a:rPr lang="en-US" b="1" dirty="0" smtClean="0">
                <a:solidFill>
                  <a:srgbClr val="002060"/>
                </a:solidFill>
              </a:rPr>
              <a:t>Agency) evaluation </a:t>
            </a:r>
            <a:r>
              <a:rPr lang="en-US" b="1" dirty="0">
                <a:solidFill>
                  <a:srgbClr val="002060"/>
                </a:solidFill>
              </a:rPr>
              <a:t>and NEO (National Erasmus </a:t>
            </a:r>
            <a:r>
              <a:rPr lang="en-US" b="1" dirty="0" smtClean="0">
                <a:solidFill>
                  <a:srgbClr val="002060"/>
                </a:solidFill>
              </a:rPr>
              <a:t>Office) monitoring reports</a:t>
            </a:r>
            <a:endParaRPr lang="en-US" b="1" dirty="0">
              <a:solidFill>
                <a:srgbClr val="002060"/>
              </a:solidFill>
            </a:endParaRPr>
          </a:p>
          <a:p>
            <a:pPr marL="285750" indent="-285750">
              <a:spcBef>
                <a:spcPts val="600"/>
              </a:spcBef>
              <a:buFont typeface="Wingdings" panose="05000000000000000000" pitchFamily="2" charset="2"/>
              <a:buChar char="ü"/>
            </a:pPr>
            <a:r>
              <a:rPr lang="en-US" b="1" dirty="0" smtClean="0">
                <a:solidFill>
                  <a:srgbClr val="002060"/>
                </a:solidFill>
              </a:rPr>
              <a:t>Evaluating </a:t>
            </a:r>
            <a:r>
              <a:rPr lang="en-US" b="1" dirty="0">
                <a:solidFill>
                  <a:srgbClr val="002060"/>
                </a:solidFill>
              </a:rPr>
              <a:t>the quality of the project deliverables, for its completion in due time as well as for its completeness, clarity and </a:t>
            </a:r>
            <a:r>
              <a:rPr lang="en-US" b="1" dirty="0" smtClean="0">
                <a:solidFill>
                  <a:srgbClr val="002060"/>
                </a:solidFill>
              </a:rPr>
              <a:t>comprehensiveness </a:t>
            </a:r>
            <a:endParaRPr lang="en-US" b="1" dirty="0">
              <a:solidFill>
                <a:srgbClr val="002060"/>
              </a:solidFill>
            </a:endParaRPr>
          </a:p>
        </p:txBody>
      </p:sp>
    </p:spTree>
    <p:extLst>
      <p:ext uri="{BB962C8B-B14F-4D97-AF65-F5344CB8AC3E}">
        <p14:creationId xmlns:p14="http://schemas.microsoft.com/office/powerpoint/2010/main" xmlns="" val="153027520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1"/>
          <p:cNvSpPr txBox="1">
            <a:spLocks noGrp="1"/>
          </p:cNvSpPr>
          <p:nvPr/>
        </p:nvSpPr>
        <p:spPr bwMode="auto">
          <a:xfrm>
            <a:off x="8610600" y="6324600"/>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8</a:t>
            </a:fld>
            <a:endParaRPr lang="pt-PT" altLang="pt-PT" sz="900" b="1">
              <a:solidFill>
                <a:schemeClr val="tx2"/>
              </a:solidFill>
            </a:endParaRPr>
          </a:p>
        </p:txBody>
      </p:sp>
      <p:sp>
        <p:nvSpPr>
          <p:cNvPr id="10" name="Text Box 2"/>
          <p:cNvSpPr txBox="1">
            <a:spLocks noChangeArrowheads="1"/>
          </p:cNvSpPr>
          <p:nvPr/>
        </p:nvSpPr>
        <p:spPr bwMode="auto">
          <a:xfrm>
            <a:off x="166688" y="685800"/>
            <a:ext cx="8934450" cy="5620257"/>
          </a:xfrm>
          <a:prstGeom prst="rect">
            <a:avLst/>
          </a:prstGeom>
          <a:noFill/>
          <a:ln w="9525" algn="ctr">
            <a:noFill/>
            <a:miter lim="800000"/>
            <a:headEnd/>
            <a:tailEnd/>
          </a:ln>
          <a:effectLst/>
        </p:spPr>
        <p:txBody>
          <a:bodyPr>
            <a:spAutoFit/>
          </a:bodyPr>
          <a:lstStyle>
            <a:lvl1pPr marL="357188" indent="-3571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457200" indent="-457200" algn="just" eaLnBrk="1" hangingPunct="1">
              <a:lnSpc>
                <a:spcPct val="120000"/>
              </a:lnSpc>
              <a:spcBef>
                <a:spcPts val="1000"/>
              </a:spcBef>
              <a:buSzPct val="145000"/>
              <a:buFont typeface="+mj-lt"/>
              <a:buAutoNum type="arabicPeriod" startAt="3"/>
              <a:defRPr/>
            </a:pPr>
            <a:r>
              <a:rPr lang="en-US" altLang="pt-PT" sz="2000" b="1" dirty="0" smtClean="0">
                <a:solidFill>
                  <a:srgbClr val="003366"/>
                </a:solidFill>
                <a:effectLst>
                  <a:outerShdw blurRad="38100" dist="38100" dir="2700000" algn="tl">
                    <a:srgbClr val="000000">
                      <a:alpha val="43137"/>
                    </a:srgbClr>
                  </a:outerShdw>
                </a:effectLst>
              </a:rPr>
              <a:t>TOOLS AND PROCEDURES FOR QUALITY ASSURANCE</a:t>
            </a:r>
            <a:endParaRPr lang="en-GB" altLang="pt-PT" sz="2000" b="1" dirty="0">
              <a:solidFill>
                <a:srgbClr val="003366"/>
              </a:solidFill>
              <a:effectLst>
                <a:outerShdw blurRad="38100" dist="38100" dir="2700000" algn="tl">
                  <a:srgbClr val="000000">
                    <a:alpha val="43137"/>
                  </a:srgbClr>
                </a:outerShdw>
              </a:effectLst>
            </a:endParaRPr>
          </a:p>
          <a:p>
            <a:pPr marL="0" indent="0" algn="just" eaLnBrk="1" hangingPunct="1">
              <a:lnSpc>
                <a:spcPct val="120000"/>
              </a:lnSpc>
              <a:spcBef>
                <a:spcPts val="600"/>
              </a:spcBef>
              <a:buSzPct val="145000"/>
              <a:defRPr/>
            </a:pPr>
            <a:r>
              <a:rPr lang="en-US" altLang="pt-PT" sz="2200" b="1" dirty="0">
                <a:solidFill>
                  <a:srgbClr val="003366"/>
                </a:solidFill>
                <a:effectLst>
                  <a:outerShdw blurRad="38100" dist="38100" dir="2700000" algn="tl">
                    <a:srgbClr val="000000">
                      <a:alpha val="43137"/>
                    </a:srgbClr>
                  </a:outerShdw>
                </a:effectLst>
              </a:rPr>
              <a:t>Tools </a:t>
            </a:r>
            <a:r>
              <a:rPr lang="en-US" altLang="pt-PT" b="1" dirty="0">
                <a:solidFill>
                  <a:srgbClr val="003366"/>
                </a:solidFill>
              </a:rPr>
              <a:t>and</a:t>
            </a:r>
            <a:r>
              <a:rPr lang="en-US" altLang="pt-PT" sz="2200" b="1" dirty="0">
                <a:solidFill>
                  <a:srgbClr val="003366"/>
                </a:solidFill>
                <a:effectLst>
                  <a:outerShdw blurRad="38100" dist="38100" dir="2700000" algn="tl">
                    <a:srgbClr val="000000">
                      <a:alpha val="43137"/>
                    </a:srgbClr>
                  </a:outerShdw>
                </a:effectLst>
              </a:rPr>
              <a:t> procedures </a:t>
            </a:r>
            <a:r>
              <a:rPr lang="en-US" altLang="pt-PT" b="1" dirty="0" smtClean="0">
                <a:solidFill>
                  <a:srgbClr val="003366"/>
                </a:solidFill>
              </a:rPr>
              <a:t>to </a:t>
            </a:r>
            <a:r>
              <a:rPr lang="en-US" altLang="pt-PT" b="1" dirty="0">
                <a:solidFill>
                  <a:srgbClr val="003366"/>
                </a:solidFill>
              </a:rPr>
              <a:t>ensure </a:t>
            </a:r>
            <a:r>
              <a:rPr lang="en-US" altLang="pt-PT" b="1" dirty="0" smtClean="0">
                <a:solidFill>
                  <a:srgbClr val="003366"/>
                </a:solidFill>
              </a:rPr>
              <a:t>the </a:t>
            </a:r>
            <a:r>
              <a:rPr lang="en-US" altLang="pt-PT" sz="2200" b="1" dirty="0">
                <a:solidFill>
                  <a:srgbClr val="003366"/>
                </a:solidFill>
                <a:effectLst>
                  <a:outerShdw blurRad="38100" dist="38100" dir="2700000" algn="tl">
                    <a:srgbClr val="000000">
                      <a:alpha val="43137"/>
                    </a:srgbClr>
                  </a:outerShdw>
                </a:effectLst>
              </a:rPr>
              <a:t>quality of the SWARM </a:t>
            </a:r>
            <a:r>
              <a:rPr lang="en-US" altLang="pt-PT" sz="2200" b="1" dirty="0" smtClean="0">
                <a:solidFill>
                  <a:srgbClr val="003366"/>
                </a:solidFill>
                <a:effectLst>
                  <a:outerShdw blurRad="38100" dist="38100" dir="2700000" algn="tl">
                    <a:srgbClr val="000000">
                      <a:alpha val="43137"/>
                    </a:srgbClr>
                  </a:outerShdw>
                </a:effectLst>
              </a:rPr>
              <a:t>Project</a:t>
            </a:r>
            <a:r>
              <a:rPr lang="en-US" altLang="pt-PT" b="1" dirty="0">
                <a:solidFill>
                  <a:srgbClr val="003366"/>
                </a:solidFill>
              </a:rPr>
              <a:t> </a:t>
            </a:r>
            <a:r>
              <a:rPr lang="en-US" altLang="pt-PT" b="1" dirty="0" smtClean="0">
                <a:solidFill>
                  <a:srgbClr val="003366"/>
                </a:solidFill>
              </a:rPr>
              <a:t>regarding its:</a:t>
            </a:r>
            <a:endParaRPr lang="en-US" altLang="pt-PT" b="1" dirty="0">
              <a:solidFill>
                <a:srgbClr val="003366"/>
              </a:solidFill>
            </a:endParaRPr>
          </a:p>
          <a:p>
            <a:pPr marL="3232150" indent="-347663" algn="just" eaLnBrk="1" hangingPunct="1">
              <a:lnSpc>
                <a:spcPct val="120000"/>
              </a:lnSpc>
              <a:buSzPct val="145000"/>
              <a:buFont typeface="Wingdings" panose="05000000000000000000" pitchFamily="2" charset="2"/>
              <a:buChar char="ü"/>
              <a:defRPr/>
            </a:pPr>
            <a:r>
              <a:rPr lang="en-US" altLang="pt-PT" sz="2200" b="1" dirty="0" smtClean="0">
                <a:solidFill>
                  <a:srgbClr val="003366"/>
                </a:solidFill>
                <a:effectLst>
                  <a:outerShdw blurRad="38100" dist="38100" dir="2700000" algn="tl">
                    <a:srgbClr val="000000">
                      <a:alpha val="43137"/>
                    </a:srgbClr>
                  </a:outerShdw>
                </a:effectLst>
              </a:rPr>
              <a:t>implementation</a:t>
            </a:r>
            <a:endParaRPr lang="en-US" altLang="pt-PT" b="1" dirty="0">
              <a:solidFill>
                <a:srgbClr val="003366"/>
              </a:solidFill>
            </a:endParaRPr>
          </a:p>
          <a:p>
            <a:pPr marL="3232150" indent="-347663" algn="just" eaLnBrk="1" hangingPunct="1">
              <a:lnSpc>
                <a:spcPct val="120000"/>
              </a:lnSpc>
              <a:buSzPct val="145000"/>
              <a:buFont typeface="Wingdings" panose="05000000000000000000" pitchFamily="2" charset="2"/>
              <a:buChar char="ü"/>
              <a:defRPr/>
            </a:pPr>
            <a:r>
              <a:rPr lang="en-US" altLang="pt-PT" sz="2200" b="1" dirty="0" smtClean="0">
                <a:solidFill>
                  <a:srgbClr val="003366"/>
                </a:solidFill>
                <a:effectLst>
                  <a:outerShdw blurRad="38100" dist="38100" dir="2700000" algn="tl">
                    <a:srgbClr val="000000">
                      <a:alpha val="43137"/>
                    </a:srgbClr>
                  </a:outerShdw>
                </a:effectLst>
              </a:rPr>
              <a:t>project deliverables</a:t>
            </a:r>
            <a:endParaRPr lang="en-US" altLang="pt-PT" sz="2200" b="1" dirty="0">
              <a:solidFill>
                <a:srgbClr val="003366"/>
              </a:solidFill>
              <a:effectLst>
                <a:outerShdw blurRad="38100" dist="38100" dir="2700000" algn="tl">
                  <a:srgbClr val="000000">
                    <a:alpha val="43137"/>
                  </a:srgbClr>
                </a:outerShdw>
              </a:effectLst>
            </a:endParaRPr>
          </a:p>
          <a:p>
            <a:pPr marL="900113" indent="-536575" algn="just" eaLnBrk="1" hangingPunct="1">
              <a:lnSpc>
                <a:spcPct val="120000"/>
              </a:lnSpc>
              <a:spcBef>
                <a:spcPts val="1200"/>
              </a:spcBef>
              <a:buSzPct val="145000"/>
              <a:defRPr/>
            </a:pPr>
            <a:r>
              <a:rPr lang="en-US" altLang="pt-PT" sz="2200" b="1" dirty="0" smtClean="0">
                <a:solidFill>
                  <a:srgbClr val="003366"/>
                </a:solidFill>
                <a:effectLst>
                  <a:outerShdw blurRad="38100" dist="38100" dir="2700000" algn="tl">
                    <a:srgbClr val="000000">
                      <a:alpha val="43137"/>
                    </a:srgbClr>
                  </a:outerShdw>
                </a:effectLst>
              </a:rPr>
              <a:t>3.1</a:t>
            </a:r>
            <a:r>
              <a:rPr lang="en-US" altLang="pt-PT" sz="2200" b="1" dirty="0">
                <a:solidFill>
                  <a:srgbClr val="003366"/>
                </a:solidFill>
                <a:effectLst>
                  <a:outerShdw blurRad="38100" dist="38100" dir="2700000" algn="tl">
                    <a:srgbClr val="000000">
                      <a:alpha val="43137"/>
                    </a:srgbClr>
                  </a:outerShdw>
                </a:effectLst>
              </a:rPr>
              <a:t>	Quality of the SWARM project </a:t>
            </a:r>
            <a:r>
              <a:rPr lang="en-US" altLang="pt-PT" sz="2200" b="1" dirty="0" smtClean="0">
                <a:solidFill>
                  <a:srgbClr val="003366"/>
                </a:solidFill>
                <a:effectLst>
                  <a:outerShdw blurRad="38100" dist="38100" dir="2700000" algn="tl">
                    <a:srgbClr val="000000">
                      <a:alpha val="43137"/>
                    </a:srgbClr>
                  </a:outerShdw>
                </a:effectLst>
              </a:rPr>
              <a:t>implementation</a:t>
            </a:r>
          </a:p>
          <a:p>
            <a:pPr marL="649288" indent="-285750" algn="just" eaLnBrk="1" hangingPunct="1">
              <a:lnSpc>
                <a:spcPct val="120000"/>
              </a:lnSpc>
              <a:spcBef>
                <a:spcPts val="600"/>
              </a:spcBef>
              <a:buSzPct val="145000"/>
              <a:buFont typeface="Arial" panose="020B0604020202020204" pitchFamily="34" charset="0"/>
              <a:buChar char="•"/>
              <a:defRPr/>
            </a:pPr>
            <a:r>
              <a:rPr lang="en-US" altLang="pt-PT" b="1" dirty="0">
                <a:solidFill>
                  <a:srgbClr val="003366"/>
                </a:solidFill>
              </a:rPr>
              <a:t>The SWARM </a:t>
            </a:r>
            <a:r>
              <a:rPr lang="en-US" altLang="pt-PT" sz="2000" b="1" dirty="0">
                <a:solidFill>
                  <a:srgbClr val="003366"/>
                </a:solidFill>
              </a:rPr>
              <a:t>management structure</a:t>
            </a:r>
            <a:r>
              <a:rPr lang="en-US" altLang="pt-PT" b="1" dirty="0">
                <a:solidFill>
                  <a:srgbClr val="003366"/>
                </a:solidFill>
              </a:rPr>
              <a:t> </a:t>
            </a:r>
            <a:r>
              <a:rPr lang="en-US" altLang="pt-PT" b="1" dirty="0" smtClean="0">
                <a:solidFill>
                  <a:srgbClr val="003366"/>
                </a:solidFill>
              </a:rPr>
              <a:t>(which </a:t>
            </a:r>
            <a:r>
              <a:rPr lang="en-US" altLang="pt-PT" sz="1600" dirty="0" smtClean="0">
                <a:solidFill>
                  <a:srgbClr val="003366"/>
                </a:solidFill>
              </a:rPr>
              <a:t>is </a:t>
            </a:r>
            <a:r>
              <a:rPr lang="en-US" altLang="pt-PT" sz="1600" dirty="0">
                <a:solidFill>
                  <a:srgbClr val="003366"/>
                </a:solidFill>
              </a:rPr>
              <a:t>responsible for the quality of entire SWARM project </a:t>
            </a:r>
            <a:r>
              <a:rPr lang="en-US" altLang="pt-PT" sz="1600" dirty="0" smtClean="0">
                <a:solidFill>
                  <a:srgbClr val="003366"/>
                </a:solidFill>
              </a:rPr>
              <a:t>implementation</a:t>
            </a:r>
            <a:r>
              <a:rPr lang="en-US" altLang="pt-PT" b="1" dirty="0" smtClean="0">
                <a:solidFill>
                  <a:srgbClr val="003366"/>
                </a:solidFill>
              </a:rPr>
              <a:t>) consists </a:t>
            </a:r>
            <a:r>
              <a:rPr lang="en-US" altLang="pt-PT" b="1" dirty="0">
                <a:solidFill>
                  <a:srgbClr val="003366"/>
                </a:solidFill>
              </a:rPr>
              <a:t>of </a:t>
            </a:r>
            <a:r>
              <a:rPr lang="en-US" altLang="pt-PT" b="1" dirty="0" smtClean="0">
                <a:solidFill>
                  <a:srgbClr val="003366"/>
                </a:solidFill>
              </a:rPr>
              <a:t>a Steering </a:t>
            </a:r>
            <a:r>
              <a:rPr lang="en-US" altLang="pt-PT" b="1" dirty="0">
                <a:solidFill>
                  <a:srgbClr val="003366"/>
                </a:solidFill>
              </a:rPr>
              <a:t>Committee (SC), </a:t>
            </a:r>
            <a:r>
              <a:rPr lang="en-US" altLang="pt-PT" b="1" dirty="0" smtClean="0">
                <a:solidFill>
                  <a:srgbClr val="003366"/>
                </a:solidFill>
              </a:rPr>
              <a:t>the Project </a:t>
            </a:r>
            <a:r>
              <a:rPr lang="en-US" altLang="pt-PT" b="1" dirty="0">
                <a:solidFill>
                  <a:srgbClr val="003366"/>
                </a:solidFill>
              </a:rPr>
              <a:t>Management Committee (PMC), and </a:t>
            </a:r>
            <a:r>
              <a:rPr lang="en-US" altLang="pt-PT" b="1" dirty="0" smtClean="0">
                <a:solidFill>
                  <a:srgbClr val="003366"/>
                </a:solidFill>
              </a:rPr>
              <a:t>the Quality </a:t>
            </a:r>
            <a:r>
              <a:rPr lang="en-US" altLang="pt-PT" b="1" dirty="0">
                <a:solidFill>
                  <a:srgbClr val="003366"/>
                </a:solidFill>
              </a:rPr>
              <a:t>Assurance Committee (</a:t>
            </a:r>
            <a:r>
              <a:rPr lang="en-US" altLang="pt-PT" b="1" dirty="0" err="1">
                <a:solidFill>
                  <a:srgbClr val="003366"/>
                </a:solidFill>
              </a:rPr>
              <a:t>QAC</a:t>
            </a:r>
            <a:r>
              <a:rPr lang="en-US" altLang="pt-PT" b="1" dirty="0" smtClean="0">
                <a:solidFill>
                  <a:srgbClr val="003366"/>
                </a:solidFill>
              </a:rPr>
              <a:t>). </a:t>
            </a:r>
            <a:endParaRPr lang="en-US" altLang="pt-PT" b="1" dirty="0">
              <a:solidFill>
                <a:srgbClr val="003366"/>
              </a:solidFill>
            </a:endParaRPr>
          </a:p>
          <a:p>
            <a:pPr marL="649288" indent="-285750" algn="just" eaLnBrk="1" hangingPunct="1">
              <a:lnSpc>
                <a:spcPct val="120000"/>
              </a:lnSpc>
              <a:spcBef>
                <a:spcPts val="600"/>
              </a:spcBef>
              <a:buSzPct val="145000"/>
              <a:buFont typeface="Arial" panose="020B0604020202020204" pitchFamily="34" charset="0"/>
              <a:buChar char="•"/>
              <a:defRPr/>
            </a:pPr>
            <a:r>
              <a:rPr lang="en-US" altLang="pt-PT" b="1" dirty="0" smtClean="0">
                <a:solidFill>
                  <a:srgbClr val="003366"/>
                </a:solidFill>
              </a:rPr>
              <a:t> … All </a:t>
            </a:r>
            <a:r>
              <a:rPr lang="en-US" altLang="pt-PT" b="1" dirty="0">
                <a:solidFill>
                  <a:srgbClr val="003366"/>
                </a:solidFill>
              </a:rPr>
              <a:t>partners are responsible for </a:t>
            </a:r>
            <a:r>
              <a:rPr lang="en-US" altLang="pt-PT" b="1" dirty="0" smtClean="0">
                <a:solidFill>
                  <a:srgbClr val="003366"/>
                </a:solidFill>
              </a:rPr>
              <a:t>the quality </a:t>
            </a:r>
            <a:r>
              <a:rPr lang="en-US" altLang="pt-PT" b="1" dirty="0">
                <a:solidFill>
                  <a:srgbClr val="003366"/>
                </a:solidFill>
              </a:rPr>
              <a:t>of the SWARM project </a:t>
            </a:r>
            <a:r>
              <a:rPr lang="en-US" altLang="pt-PT" b="1" dirty="0" smtClean="0">
                <a:solidFill>
                  <a:srgbClr val="003366"/>
                </a:solidFill>
              </a:rPr>
              <a:t>implementation …. </a:t>
            </a:r>
          </a:p>
          <a:p>
            <a:pPr marL="649288" indent="-285750" algn="just" eaLnBrk="1" hangingPunct="1">
              <a:lnSpc>
                <a:spcPct val="120000"/>
              </a:lnSpc>
              <a:spcBef>
                <a:spcPts val="600"/>
              </a:spcBef>
              <a:buSzPct val="145000"/>
              <a:buFont typeface="Arial" panose="020B0604020202020204" pitchFamily="34" charset="0"/>
              <a:buChar char="•"/>
              <a:defRPr/>
            </a:pPr>
            <a:r>
              <a:rPr lang="en-US" altLang="pt-PT" b="1" dirty="0" smtClean="0">
                <a:solidFill>
                  <a:srgbClr val="003366"/>
                </a:solidFill>
              </a:rPr>
              <a:t>The </a:t>
            </a:r>
            <a:r>
              <a:rPr lang="en-US" altLang="pt-PT" b="1" dirty="0">
                <a:solidFill>
                  <a:srgbClr val="003366"/>
                </a:solidFill>
              </a:rPr>
              <a:t>quality control </a:t>
            </a:r>
            <a:r>
              <a:rPr lang="en-US" altLang="pt-PT" b="1" dirty="0" smtClean="0">
                <a:solidFill>
                  <a:srgbClr val="003366"/>
                </a:solidFill>
              </a:rPr>
              <a:t>of the project’s progress will </a:t>
            </a:r>
            <a:r>
              <a:rPr lang="en-US" altLang="pt-PT" b="1" dirty="0">
                <a:solidFill>
                  <a:srgbClr val="003366"/>
                </a:solidFill>
              </a:rPr>
              <a:t>be done every 6 months by the Consortium and/or Steering </a:t>
            </a:r>
            <a:r>
              <a:rPr lang="en-US" altLang="pt-PT" b="1" dirty="0" smtClean="0">
                <a:solidFill>
                  <a:srgbClr val="003366"/>
                </a:solidFill>
              </a:rPr>
              <a:t>Committee</a:t>
            </a:r>
          </a:p>
        </p:txBody>
      </p:sp>
    </p:spTree>
    <p:extLst>
      <p:ext uri="{BB962C8B-B14F-4D97-AF65-F5344CB8AC3E}">
        <p14:creationId xmlns:p14="http://schemas.microsoft.com/office/powerpoint/2010/main" xmlns="" val="239644066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172200"/>
            <a:ext cx="9144000"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lide Number Placeholder 1"/>
          <p:cNvSpPr txBox="1">
            <a:spLocks noGrp="1"/>
          </p:cNvSpPr>
          <p:nvPr/>
        </p:nvSpPr>
        <p:spPr bwMode="auto">
          <a:xfrm>
            <a:off x="8610600" y="6510338"/>
            <a:ext cx="322263" cy="195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fld id="{BCA06548-7B04-4AE7-B5CA-8805DCC5FF8D}" type="slidenum">
              <a:rPr lang="pt-PT" altLang="pt-PT" sz="900" b="1">
                <a:solidFill>
                  <a:schemeClr val="tx2"/>
                </a:solidFill>
              </a:rPr>
              <a:pPr algn="r" eaLnBrk="1" hangingPunct="1"/>
              <a:t>9</a:t>
            </a:fld>
            <a:endParaRPr lang="pt-PT" altLang="pt-PT" sz="900" b="1">
              <a:solidFill>
                <a:schemeClr val="tx2"/>
              </a:solidFill>
            </a:endParaRPr>
          </a:p>
        </p:txBody>
      </p:sp>
      <p:sp>
        <p:nvSpPr>
          <p:cNvPr id="10" name="Text Box 2"/>
          <p:cNvSpPr txBox="1">
            <a:spLocks noChangeArrowheads="1"/>
          </p:cNvSpPr>
          <p:nvPr/>
        </p:nvSpPr>
        <p:spPr bwMode="auto">
          <a:xfrm>
            <a:off x="166688" y="639438"/>
            <a:ext cx="8934450" cy="6218562"/>
          </a:xfrm>
          <a:prstGeom prst="rect">
            <a:avLst/>
          </a:prstGeom>
          <a:noFill/>
          <a:ln w="9525" algn="ctr">
            <a:noFill/>
            <a:miter lim="800000"/>
            <a:headEnd/>
            <a:tailEnd/>
          </a:ln>
          <a:effectLst/>
        </p:spPr>
        <p:txBody>
          <a:bodyPr>
            <a:spAutoFit/>
          </a:bodyPr>
          <a:lstStyle>
            <a:lvl1pPr marL="357188" indent="-357188"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63538" indent="0" algn="just" eaLnBrk="1" hangingPunct="1">
              <a:lnSpc>
                <a:spcPct val="110000"/>
              </a:lnSpc>
              <a:spcBef>
                <a:spcPts val="1200"/>
              </a:spcBef>
              <a:buSzPct val="145000"/>
              <a:defRPr/>
            </a:pPr>
            <a:r>
              <a:rPr lang="en-US" altLang="pt-PT" sz="2200" b="1" dirty="0" smtClean="0">
                <a:solidFill>
                  <a:srgbClr val="003366"/>
                </a:solidFill>
                <a:effectLst>
                  <a:outerShdw blurRad="38100" dist="38100" dir="2700000" algn="tl">
                    <a:srgbClr val="000000">
                      <a:alpha val="43137"/>
                    </a:srgbClr>
                  </a:outerShdw>
                </a:effectLst>
              </a:rPr>
              <a:t>3.2</a:t>
            </a:r>
            <a:r>
              <a:rPr lang="en-US" altLang="pt-PT" sz="2200" b="1" dirty="0">
                <a:solidFill>
                  <a:srgbClr val="003366"/>
                </a:solidFill>
                <a:effectLst>
                  <a:outerShdw blurRad="38100" dist="38100" dir="2700000" algn="tl">
                    <a:srgbClr val="000000">
                      <a:alpha val="43137"/>
                    </a:srgbClr>
                  </a:outerShdw>
                </a:effectLst>
              </a:rPr>
              <a:t>	Quality review of the SWARM </a:t>
            </a:r>
            <a:r>
              <a:rPr lang="en-US" altLang="pt-PT" sz="2200" b="1" dirty="0" smtClean="0">
                <a:solidFill>
                  <a:srgbClr val="003366"/>
                </a:solidFill>
                <a:effectLst>
                  <a:outerShdw blurRad="38100" dist="38100" dir="2700000" algn="tl">
                    <a:srgbClr val="000000">
                      <a:alpha val="43137"/>
                    </a:srgbClr>
                  </a:outerShdw>
                </a:effectLst>
              </a:rPr>
              <a:t>deliverables</a:t>
            </a:r>
          </a:p>
          <a:p>
            <a:pPr marL="649288" indent="-285750" algn="just" eaLnBrk="1" hangingPunct="1">
              <a:lnSpc>
                <a:spcPct val="110000"/>
              </a:lnSpc>
              <a:spcBef>
                <a:spcPts val="1200"/>
              </a:spcBef>
              <a:buSzPct val="145000"/>
              <a:buFont typeface="Arial" panose="020B0604020202020204" pitchFamily="34" charset="0"/>
              <a:buChar char="•"/>
              <a:defRPr/>
            </a:pPr>
            <a:r>
              <a:rPr lang="en-US" altLang="pt-PT" b="1" dirty="0">
                <a:solidFill>
                  <a:srgbClr val="003366"/>
                </a:solidFill>
              </a:rPr>
              <a:t>The </a:t>
            </a:r>
            <a:r>
              <a:rPr lang="en-US" altLang="pt-PT" sz="2200" b="1" dirty="0">
                <a:solidFill>
                  <a:srgbClr val="003366"/>
                </a:solidFill>
                <a:effectLst>
                  <a:outerShdw blurRad="38100" dist="38100" dir="2700000" algn="tl">
                    <a:srgbClr val="000000">
                      <a:alpha val="43137"/>
                    </a:srgbClr>
                  </a:outerShdw>
                </a:effectLst>
              </a:rPr>
              <a:t>results of the SWARM project </a:t>
            </a:r>
            <a:r>
              <a:rPr lang="en-US" altLang="pt-PT" b="1" dirty="0" smtClean="0">
                <a:solidFill>
                  <a:srgbClr val="003366"/>
                </a:solidFill>
              </a:rPr>
              <a:t>consist </a:t>
            </a:r>
            <a:r>
              <a:rPr lang="en-US" altLang="pt-PT" b="1" dirty="0">
                <a:solidFill>
                  <a:srgbClr val="003366"/>
                </a:solidFill>
              </a:rPr>
              <a:t>of both </a:t>
            </a:r>
            <a:r>
              <a:rPr lang="en-US" altLang="pt-PT" sz="2200" b="1" dirty="0" smtClean="0">
                <a:solidFill>
                  <a:srgbClr val="003366"/>
                </a:solidFill>
                <a:effectLst>
                  <a:outerShdw blurRad="38100" dist="38100" dir="2700000" algn="tl">
                    <a:srgbClr val="000000">
                      <a:alpha val="43137"/>
                    </a:srgbClr>
                  </a:outerShdw>
                </a:effectLst>
              </a:rPr>
              <a:t>tangible</a:t>
            </a:r>
            <a:r>
              <a:rPr lang="en-US" altLang="pt-PT" b="1" dirty="0" smtClean="0">
                <a:solidFill>
                  <a:srgbClr val="003366"/>
                </a:solidFill>
              </a:rPr>
              <a:t> (</a:t>
            </a:r>
            <a:r>
              <a:rPr lang="en-US" altLang="pt-PT" sz="1600" dirty="0" smtClean="0">
                <a:solidFill>
                  <a:srgbClr val="003366"/>
                </a:solidFill>
              </a:rPr>
              <a:t>e.g., research </a:t>
            </a:r>
            <a:r>
              <a:rPr lang="en-US" altLang="pt-PT" sz="1600" dirty="0">
                <a:solidFill>
                  <a:srgbClr val="003366"/>
                </a:solidFill>
              </a:rPr>
              <a:t>reports or </a:t>
            </a:r>
            <a:r>
              <a:rPr lang="en-US" altLang="pt-PT" sz="1600" dirty="0" smtClean="0">
                <a:solidFill>
                  <a:srgbClr val="003366"/>
                </a:solidFill>
              </a:rPr>
              <a:t>newsletters</a:t>
            </a:r>
            <a:r>
              <a:rPr lang="en-US" altLang="pt-PT" b="1" dirty="0" smtClean="0">
                <a:solidFill>
                  <a:srgbClr val="003366"/>
                </a:solidFill>
              </a:rPr>
              <a:t>) and </a:t>
            </a:r>
            <a:r>
              <a:rPr lang="en-US" altLang="pt-PT" sz="2200" b="1" dirty="0">
                <a:solidFill>
                  <a:srgbClr val="003366"/>
                </a:solidFill>
                <a:effectLst>
                  <a:outerShdw blurRad="38100" dist="38100" dir="2700000" algn="tl">
                    <a:srgbClr val="000000">
                      <a:alpha val="43137"/>
                    </a:srgbClr>
                  </a:outerShdw>
                </a:effectLst>
              </a:rPr>
              <a:t>intangible results </a:t>
            </a:r>
            <a:r>
              <a:rPr lang="en-US" altLang="pt-PT" b="1" dirty="0">
                <a:solidFill>
                  <a:srgbClr val="003366"/>
                </a:solidFill>
              </a:rPr>
              <a:t>(</a:t>
            </a:r>
            <a:r>
              <a:rPr lang="en-US" altLang="pt-PT" sz="1600" dirty="0">
                <a:solidFill>
                  <a:srgbClr val="003366"/>
                </a:solidFill>
              </a:rPr>
              <a:t>skills and personal experiences acquired</a:t>
            </a:r>
            <a:r>
              <a:rPr lang="en-US" altLang="pt-PT" b="1" dirty="0" smtClean="0">
                <a:solidFill>
                  <a:srgbClr val="003366"/>
                </a:solidFill>
              </a:rPr>
              <a:t>). </a:t>
            </a:r>
          </a:p>
          <a:p>
            <a:pPr marL="649288" indent="-285750" algn="just" eaLnBrk="1" hangingPunct="1">
              <a:lnSpc>
                <a:spcPct val="110000"/>
              </a:lnSpc>
              <a:spcBef>
                <a:spcPts val="1200"/>
              </a:spcBef>
              <a:buSzPct val="145000"/>
              <a:buFont typeface="Arial" panose="020B0604020202020204" pitchFamily="34" charset="0"/>
              <a:buChar char="•"/>
              <a:defRPr/>
            </a:pPr>
            <a:r>
              <a:rPr lang="en-US" altLang="pt-PT" b="1" dirty="0">
                <a:solidFill>
                  <a:srgbClr val="003366"/>
                </a:solidFill>
              </a:rPr>
              <a:t>In order to assure a high level of quality regarding the results of the project, </a:t>
            </a:r>
            <a:r>
              <a:rPr lang="en-US" altLang="pt-PT" sz="2200" b="1" dirty="0">
                <a:solidFill>
                  <a:srgbClr val="003366"/>
                </a:solidFill>
                <a:effectLst>
                  <a:outerShdw blurRad="38100" dist="38100" dir="2700000" algn="tl">
                    <a:srgbClr val="000000">
                      <a:alpha val="43137"/>
                    </a:srgbClr>
                  </a:outerShdw>
                </a:effectLst>
              </a:rPr>
              <a:t>each deliverable is evaluated </a:t>
            </a:r>
            <a:r>
              <a:rPr lang="en-US" altLang="pt-PT" sz="2200" b="1" dirty="0" smtClean="0">
                <a:solidFill>
                  <a:srgbClr val="003366"/>
                </a:solidFill>
                <a:effectLst>
                  <a:outerShdw blurRad="38100" dist="38100" dir="2700000" algn="tl">
                    <a:srgbClr val="000000">
                      <a:alpha val="43137"/>
                    </a:srgbClr>
                  </a:outerShdw>
                </a:effectLst>
              </a:rPr>
              <a:t>(</a:t>
            </a:r>
            <a:r>
              <a:rPr lang="en-US" altLang="pt-PT" sz="1600" dirty="0" smtClean="0">
                <a:solidFill>
                  <a:srgbClr val="003366"/>
                </a:solidFill>
              </a:rPr>
              <a:t>completion </a:t>
            </a:r>
            <a:r>
              <a:rPr lang="en-US" altLang="pt-PT" sz="1600" dirty="0">
                <a:solidFill>
                  <a:srgbClr val="003366"/>
                </a:solidFill>
              </a:rPr>
              <a:t>in due time as well as for its completeness, clarity and </a:t>
            </a:r>
            <a:r>
              <a:rPr lang="en-US" altLang="pt-PT" sz="1600" dirty="0" smtClean="0">
                <a:solidFill>
                  <a:srgbClr val="003366"/>
                </a:solidFill>
              </a:rPr>
              <a:t>comprehensiveness</a:t>
            </a:r>
            <a:r>
              <a:rPr lang="en-US" altLang="pt-PT" b="1" dirty="0" smtClean="0">
                <a:solidFill>
                  <a:srgbClr val="003366"/>
                </a:solidFill>
              </a:rPr>
              <a:t>).</a:t>
            </a:r>
          </a:p>
          <a:p>
            <a:pPr marL="649288" indent="-285750" algn="just" eaLnBrk="1" hangingPunct="1">
              <a:lnSpc>
                <a:spcPct val="110000"/>
              </a:lnSpc>
              <a:spcBef>
                <a:spcPts val="1200"/>
              </a:spcBef>
              <a:buSzPct val="145000"/>
              <a:buFont typeface="Arial" panose="020B0604020202020204" pitchFamily="34" charset="0"/>
              <a:buChar char="•"/>
              <a:defRPr/>
            </a:pPr>
            <a:r>
              <a:rPr lang="en-US" altLang="pt-PT" b="1" dirty="0" smtClean="0">
                <a:solidFill>
                  <a:srgbClr val="003366"/>
                </a:solidFill>
              </a:rPr>
              <a:t>Each type of document will use a consistent </a:t>
            </a:r>
            <a:r>
              <a:rPr lang="en-US" altLang="pt-PT" b="1" dirty="0">
                <a:solidFill>
                  <a:srgbClr val="003366"/>
                </a:solidFill>
              </a:rPr>
              <a:t>format </a:t>
            </a:r>
            <a:r>
              <a:rPr lang="en-US" altLang="pt-PT" b="1" dirty="0" smtClean="0">
                <a:solidFill>
                  <a:srgbClr val="003366"/>
                </a:solidFill>
              </a:rPr>
              <a:t>(</a:t>
            </a:r>
            <a:r>
              <a:rPr lang="en-US" altLang="pt-PT" sz="1600" dirty="0">
                <a:solidFill>
                  <a:srgbClr val="003366"/>
                </a:solidFill>
              </a:rPr>
              <a:t>reports, publications, plans, word document, power point presentations</a:t>
            </a:r>
            <a:r>
              <a:rPr lang="en-US" altLang="pt-PT" b="1" dirty="0" smtClean="0">
                <a:solidFill>
                  <a:srgbClr val="003366"/>
                </a:solidFill>
              </a:rPr>
              <a:t>)</a:t>
            </a:r>
          </a:p>
          <a:p>
            <a:pPr marL="649288" indent="-285750" algn="just" eaLnBrk="1" hangingPunct="1">
              <a:lnSpc>
                <a:spcPct val="110000"/>
              </a:lnSpc>
              <a:spcBef>
                <a:spcPts val="1200"/>
              </a:spcBef>
              <a:buSzPct val="145000"/>
              <a:buFont typeface="Arial" panose="020B0604020202020204" pitchFamily="34" charset="0"/>
              <a:buChar char="•"/>
              <a:defRPr/>
            </a:pPr>
            <a:r>
              <a:rPr lang="en-US" altLang="pt-PT" b="1" dirty="0">
                <a:solidFill>
                  <a:srgbClr val="003366"/>
                </a:solidFill>
              </a:rPr>
              <a:t>Cover or the first page of any document </a:t>
            </a:r>
            <a:r>
              <a:rPr lang="en-US" altLang="pt-PT" sz="2000" b="1" i="1" dirty="0" smtClean="0">
                <a:solidFill>
                  <a:srgbClr val="FF0000"/>
                </a:solidFill>
                <a:effectLst>
                  <a:outerShdw blurRad="38100" dist="38100" dir="2700000" algn="tl">
                    <a:srgbClr val="000000">
                      <a:alpha val="43137"/>
                    </a:srgbClr>
                  </a:outerShdw>
                </a:effectLst>
              </a:rPr>
              <a:t>“</a:t>
            </a:r>
            <a:r>
              <a:rPr lang="en-US" altLang="pt-PT" sz="2000" b="1" i="1" dirty="0">
                <a:solidFill>
                  <a:srgbClr val="FF0000"/>
                </a:solidFill>
                <a:effectLst>
                  <a:outerShdw blurRad="38100" dist="38100" dir="2700000" algn="tl">
                    <a:srgbClr val="000000">
                      <a:alpha val="43137"/>
                    </a:srgbClr>
                  </a:outerShdw>
                </a:effectLst>
              </a:rPr>
              <a:t>Co-funded by Erasmus+ </a:t>
            </a:r>
            <a:r>
              <a:rPr lang="en-US" altLang="pt-PT" sz="2000" b="1" i="1" dirty="0" err="1">
                <a:solidFill>
                  <a:srgbClr val="FF0000"/>
                </a:solidFill>
                <a:effectLst>
                  <a:outerShdw blurRad="38100" dist="38100" dir="2700000" algn="tl">
                    <a:srgbClr val="000000">
                      <a:alpha val="43137"/>
                    </a:srgbClr>
                  </a:outerShdw>
                </a:effectLst>
              </a:rPr>
              <a:t>Programme</a:t>
            </a:r>
            <a:r>
              <a:rPr lang="en-US" altLang="pt-PT" sz="2000" b="1" i="1" dirty="0">
                <a:solidFill>
                  <a:srgbClr val="FF0000"/>
                </a:solidFill>
                <a:effectLst>
                  <a:outerShdw blurRad="38100" dist="38100" dir="2700000" algn="tl">
                    <a:srgbClr val="000000">
                      <a:alpha val="43137"/>
                    </a:srgbClr>
                  </a:outerShdw>
                </a:effectLst>
              </a:rPr>
              <a:t> of the European Union” </a:t>
            </a:r>
            <a:endParaRPr lang="en-US" altLang="pt-PT" sz="2000" b="1" i="1" dirty="0" smtClean="0">
              <a:solidFill>
                <a:srgbClr val="FF0000"/>
              </a:solidFill>
              <a:effectLst>
                <a:outerShdw blurRad="38100" dist="38100" dir="2700000" algn="tl">
                  <a:srgbClr val="000000">
                    <a:alpha val="43137"/>
                  </a:srgbClr>
                </a:outerShdw>
              </a:effectLst>
            </a:endParaRPr>
          </a:p>
          <a:p>
            <a:pPr marL="649288" indent="-285750" algn="just" eaLnBrk="1" hangingPunct="1">
              <a:lnSpc>
                <a:spcPct val="110000"/>
              </a:lnSpc>
              <a:spcBef>
                <a:spcPts val="1200"/>
              </a:spcBef>
              <a:buSzPct val="145000"/>
              <a:buFont typeface="Arial" panose="020B0604020202020204" pitchFamily="34" charset="0"/>
              <a:buChar char="•"/>
              <a:defRPr/>
            </a:pPr>
            <a:r>
              <a:rPr lang="en-US" altLang="pt-PT" b="1" dirty="0">
                <a:solidFill>
                  <a:srgbClr val="003366"/>
                </a:solidFill>
              </a:rPr>
              <a:t>Disclaimer </a:t>
            </a:r>
            <a:r>
              <a:rPr lang="en-US" altLang="pt-PT" b="1" dirty="0" smtClean="0">
                <a:solidFill>
                  <a:srgbClr val="003366"/>
                </a:solidFill>
              </a:rPr>
              <a:t>in an inner </a:t>
            </a:r>
            <a:r>
              <a:rPr lang="en-US" altLang="pt-PT" b="1" dirty="0">
                <a:solidFill>
                  <a:srgbClr val="003366"/>
                </a:solidFill>
              </a:rPr>
              <a:t>pages </a:t>
            </a:r>
            <a:r>
              <a:rPr lang="en-US" altLang="pt-PT" sz="2000" b="1" i="1" dirty="0">
                <a:solidFill>
                  <a:srgbClr val="FF0000"/>
                </a:solidFill>
                <a:effectLst>
                  <a:outerShdw blurRad="38100" dist="38100" dir="2700000" algn="tl">
                    <a:srgbClr val="000000">
                      <a:alpha val="43137"/>
                    </a:srgbClr>
                  </a:outerShdw>
                </a:effectLst>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a:t>
            </a:r>
            <a:r>
              <a:rPr lang="en-US" altLang="pt-PT" sz="2000" b="1" i="1" dirty="0" smtClean="0">
                <a:solidFill>
                  <a:srgbClr val="FF0000"/>
                </a:solidFill>
                <a:effectLst>
                  <a:outerShdw blurRad="38100" dist="38100" dir="2700000" algn="tl">
                    <a:srgbClr val="000000">
                      <a:alpha val="43137"/>
                    </a:srgbClr>
                  </a:outerShdw>
                </a:effectLst>
              </a:rPr>
              <a:t>therein" </a:t>
            </a:r>
            <a:endParaRPr lang="en-US" altLang="pt-PT" sz="2200" b="1" dirty="0" smtClean="0">
              <a:solidFill>
                <a:srgbClr val="003366"/>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39042647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986</TotalTime>
  <Words>2104</Words>
  <Application>Microsoft Office PowerPoint</Application>
  <PresentationFormat>On-screen Show (4:3)</PresentationFormat>
  <Paragraphs>504</Paragraphs>
  <Slides>23</Slides>
  <Notes>19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82</cp:revision>
  <dcterms:created xsi:type="dcterms:W3CDTF">2006-08-16T00:00:00Z</dcterms:created>
  <dcterms:modified xsi:type="dcterms:W3CDTF">2019-05-15T20:17:12Z</dcterms:modified>
</cp:coreProperties>
</file>